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3" r:id="rId1"/>
    <p:sldMasterId id="2147483724" r:id="rId2"/>
    <p:sldMasterId id="2147483725" r:id="rId3"/>
  </p:sldMasterIdLst>
  <p:notesMasterIdLst>
    <p:notesMasterId r:id="rId6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Lst>
  <p:sldSz cx="9144000" cy="5143500" type="screen16x9"/>
  <p:notesSz cx="6858000" cy="9144000"/>
  <p:embeddedFontLst>
    <p:embeddedFont>
      <p:font typeface="Helvetica Neue" panose="020B0604020202020204" charset="0"/>
      <p:regular r:id="rId63"/>
      <p:bold r:id="rId64"/>
      <p:italic r:id="rId65"/>
      <p:boldItalic r:id="rId66"/>
    </p:embeddedFont>
    <p:embeddedFont>
      <p:font typeface="Montserrat" panose="00000500000000000000" pitchFamily="2" charset="0"/>
      <p:regular r:id="rId67"/>
      <p:bold r:id="rId68"/>
      <p:italic r:id="rId69"/>
      <p:boldItalic r:id="rId70"/>
    </p:embeddedFont>
    <p:embeddedFont>
      <p:font typeface="Montserrat Black" panose="00000A00000000000000" pitchFamily="2" charset="0"/>
      <p:bold r:id="rId71"/>
      <p:boldItalic r:id="rId72"/>
    </p:embeddedFont>
    <p:embeddedFont>
      <p:font typeface="Montserrat Medium" panose="00000600000000000000" pitchFamily="2" charset="0"/>
      <p:regular r:id="rId73"/>
      <p:bold r:id="rId74"/>
      <p:italic r:id="rId75"/>
      <p:boldItalic r:id="rId76"/>
    </p:embeddedFont>
    <p:embeddedFont>
      <p:font typeface="Montserrat SemiBold" panose="00000700000000000000" pitchFamily="2" charset="0"/>
      <p:regular r:id="rId77"/>
      <p:bold r:id="rId78"/>
      <p:italic r:id="rId79"/>
      <p:boldItalic r:id="rId80"/>
    </p:embeddedFont>
    <p:embeddedFont>
      <p:font typeface="Trebuchet MS" panose="020B0603020202020204" pitchFamily="3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45">
          <p15:clr>
            <a:srgbClr val="9AA0A6"/>
          </p15:clr>
        </p15:guide>
        <p15:guide id="4" pos="5515">
          <p15:clr>
            <a:srgbClr val="9AA0A6"/>
          </p15:clr>
        </p15:guide>
        <p15:guide id="5" orient="horz" pos="2285">
          <p15:clr>
            <a:srgbClr val="9AA0A6"/>
          </p15:clr>
        </p15:guide>
        <p15:guide id="6" pos="3475">
          <p15:clr>
            <a:srgbClr val="9AA0A6"/>
          </p15:clr>
        </p15:guide>
        <p15:guide id="7" orient="horz" pos="248">
          <p15:clr>
            <a:srgbClr val="9AA0A6"/>
          </p15:clr>
        </p15:guide>
        <p15:guide id="8" orient="horz" pos="2992">
          <p15:clr>
            <a:srgbClr val="9AA0A6"/>
          </p15:clr>
        </p15:guide>
        <p15:guide id="9" orient="horz" pos="104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9DD124-4F37-489C-8506-8947E5CF5796}">
  <a:tblStyle styleId="{A59DD124-4F37-489C-8506-8947E5CF57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guide orient="horz" pos="1620"/>
        <p:guide pos="2880"/>
        <p:guide pos="245"/>
        <p:guide pos="5515"/>
        <p:guide orient="horz" pos="2285"/>
        <p:guide pos="3475"/>
        <p:guide orient="horz" pos="248"/>
        <p:guide orient="horz" pos="2992"/>
        <p:guide orient="horz" pos="10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4.fntdata"/><Relationship Id="rId7" Type="http://schemas.openxmlformats.org/officeDocument/2006/relationships/slide" Target="slides/slide4.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4.fntdata"/><Relationship Id="rId8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5a546d2737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25a546d2737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5a546d273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25a546d2737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5a546d2737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25a546d2737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a546d2737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5a546d2737_0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a546d2737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25a546d2737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5a546d2737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25a546d2737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a546d2737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g25a546d2737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5a546d2737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25a546d2737_0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5a546d2737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25a546d2737_0_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5a546d2737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5a546d2737_0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004f83f827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2004f83f827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5a546d2737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25a546d2737_0_5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5a546d2737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g25a546d2737_0_5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5a546d2737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5" name="Google Shape;835;g25a546d2737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5a546d2737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g25a546d2737_0_5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5a546d2737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g25a546d2737_0_6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5a546d2737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 name="Google Shape;868;g25a546d2737_0_5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5a546d2737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g25a546d2737_0_5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5a546d2737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25a546d2737_0_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5a546d2737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g25a546d2737_0_8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5b021c01bc_2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7" name="Google Shape;967;g25b021c01bc_2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5b021c01bc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g25b021c01bc_2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5a546d2737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5" name="Google Shape;1015;g25a546d2737_0_10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5a546d2737_0_1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25a546d2737_0_16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5a546d2737_0_1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5a546d2737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5a546d2737_0_1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5a546d2737_0_1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5a546d2737_0_1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25a546d2737_0_1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5a546d2737_0_1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5a546d2737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5a546d2737_0_1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5a546d2737_0_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5a546d2737_0_1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5a546d2737_0_1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5a546d2737_0_19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25a546d2737_0_1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5a546d273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25a546d273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5a546d2737_0_1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25a546d2737_0_1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5acafec63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5acafec6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5a546d2737_0_1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7" name="Google Shape;1187;g25a546d2737_0_1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25a546d2737_0_1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25a546d2737_0_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25a546d2737_0_1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25a546d2737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25a546d2737_0_1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25a546d2737_0_1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25a546d2737_0_1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5a546d2737_0_1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25a546d2737_0_1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4" name="Google Shape;1284;g25a546d2737_0_17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25a546d2737_0_1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25a546d2737_0_1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25acafec63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25acafec63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a546d273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25a546d2737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5a546d2737_0_1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25a546d2737_0_1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25acafec63e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25acafec63e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25acafec63e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25acafec63e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25acafec63e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25acafec63e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25a546d2737_0_1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25a546d2737_0_1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25a546d2737_0_1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25a546d2737_0_1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25a546d2737_0_1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25a546d2737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5a546d2737_0_1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6" name="Google Shape;1456;g25a546d2737_0_18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2" name="Google Shape;1462;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5a546d273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5a546d2737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5a546d273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25a546d2737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5a546d273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g25a546d2737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5a546d273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25a546d2737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FFFFFF"/>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Clr>
                <a:srgbClr val="000000"/>
              </a:buClr>
              <a:buSzPts val="3500"/>
              <a:buNone/>
              <a:defRPr sz="3500">
                <a:solidFill>
                  <a:srgbClr val="000000"/>
                </a:solidFill>
              </a:defRPr>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0" name="Google Shape;10;p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7434400" y="4611843"/>
            <a:ext cx="1517766" cy="3296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57"/>
        <p:cNvGrpSpPr/>
        <p:nvPr/>
      </p:nvGrpSpPr>
      <p:grpSpPr>
        <a:xfrm>
          <a:off x="0" y="0"/>
          <a:ext cx="0" cy="0"/>
          <a:chOff x="0" y="0"/>
          <a:chExt cx="0" cy="0"/>
        </a:xfrm>
      </p:grpSpPr>
      <p:sp>
        <p:nvSpPr>
          <p:cNvPr id="58" name="Google Shape;58;p11"/>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1"/>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1" name="Google Shape;61;p1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4" name="Google Shape;64;p12"/>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2"/>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2"/>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13"/>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3"/>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3"/>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3"/>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74" name="Google Shape;74;p13"/>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75" name="Google Shape;75;p13"/>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8" name="Google Shape;78;p1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14"/>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5" name="Google Shape;85;p1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5"/>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9" name="Google Shape;89;p15"/>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2" name="Google Shape;92;p1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95"/>
        <p:cNvGrpSpPr/>
        <p:nvPr/>
      </p:nvGrpSpPr>
      <p:grpSpPr>
        <a:xfrm>
          <a:off x="0" y="0"/>
          <a:ext cx="0" cy="0"/>
          <a:chOff x="0" y="0"/>
          <a:chExt cx="0" cy="0"/>
        </a:xfrm>
      </p:grpSpPr>
      <p:sp>
        <p:nvSpPr>
          <p:cNvPr id="96" name="Google Shape;96;p1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pic>
        <p:nvPicPr>
          <p:cNvPr id="97" name="Google Shape;97;p17"/>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98" name="Google Shape;98;p1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99" name="Google Shape;99;p17"/>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102" name="Google Shape;102;p1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03" name="Google Shape;103;p18"/>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106" name="Google Shape;106;p1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07" name="Google Shape;107;p1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08" name="Google Shape;108;p19"/>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09" name="Google Shape;109;p1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 name="Google Shape;110;p19"/>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3" name="Google Shape;113;p20"/>
          <p:cNvGrpSpPr/>
          <p:nvPr/>
        </p:nvGrpSpPr>
        <p:grpSpPr>
          <a:xfrm>
            <a:off x="4870457" y="830752"/>
            <a:ext cx="4589517" cy="4887574"/>
            <a:chOff x="3458353" y="512656"/>
            <a:chExt cx="5769349" cy="5951747"/>
          </a:xfrm>
        </p:grpSpPr>
        <p:pic>
          <p:nvPicPr>
            <p:cNvPr id="114" name="Google Shape;114;p20"/>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15" name="Google Shape;115;p20"/>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16" name="Google Shape;116;p20"/>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0"/>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0"/>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9" name="Google Shape;119;p20"/>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120" name="Google Shape;120;p20"/>
          <p:cNvPicPr preferRelativeResize="0"/>
          <p:nvPr/>
        </p:nvPicPr>
        <p:blipFill rotWithShape="1">
          <a:blip r:embed="rId4">
            <a:alphaModFix/>
          </a:blip>
          <a:srcRect l="7347" t="32550" r="7611" b="28969"/>
          <a:stretch/>
        </p:blipFill>
        <p:spPr>
          <a:xfrm>
            <a:off x="288000" y="4389675"/>
            <a:ext cx="2088003" cy="4285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4"/>
        <p:cNvGrpSpPr/>
        <p:nvPr/>
      </p:nvGrpSpPr>
      <p:grpSpPr>
        <a:xfrm>
          <a:off x="0" y="0"/>
          <a:ext cx="0" cy="0"/>
          <a:chOff x="0" y="0"/>
          <a:chExt cx="0" cy="0"/>
        </a:xfrm>
      </p:grpSpPr>
      <p:grpSp>
        <p:nvGrpSpPr>
          <p:cNvPr id="15" name="Google Shape;15;p3"/>
          <p:cNvGrpSpPr/>
          <p:nvPr/>
        </p:nvGrpSpPr>
        <p:grpSpPr>
          <a:xfrm>
            <a:off x="3500203" y="-104619"/>
            <a:ext cx="5769349" cy="5951747"/>
            <a:chOff x="3458353" y="512656"/>
            <a:chExt cx="5769349" cy="5951747"/>
          </a:xfrm>
        </p:grpSpPr>
        <p:pic>
          <p:nvPicPr>
            <p:cNvPr id="16" name="Google Shape;16;p3"/>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7" name="Google Shape;17;p3"/>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8" name="Google Shape;18;p3"/>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9" name="Google Shape;19;p3"/>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3"/>
          <p:cNvPicPr preferRelativeResize="0"/>
          <p:nvPr/>
        </p:nvPicPr>
        <p:blipFill rotWithShape="1">
          <a:blip r:embed="rId3">
            <a:alphaModFix/>
          </a:blip>
          <a:srcRect/>
          <a:stretch/>
        </p:blipFill>
        <p:spPr>
          <a:xfrm>
            <a:off x="7400354" y="4458500"/>
            <a:ext cx="1338247" cy="2909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21"/>
        <p:cNvGrpSpPr/>
        <p:nvPr/>
      </p:nvGrpSpPr>
      <p:grpSpPr>
        <a:xfrm>
          <a:off x="0" y="0"/>
          <a:ext cx="0" cy="0"/>
          <a:chOff x="0" y="0"/>
          <a:chExt cx="0" cy="0"/>
        </a:xfrm>
      </p:grpSpPr>
      <p:sp>
        <p:nvSpPr>
          <p:cNvPr id="122" name="Google Shape;122;p2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24" name="Google Shape;124;p2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marL="914400" lvl="1"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marL="1371600" lvl="2"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marL="1828800" lvl="3"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marL="2286000" lvl="4"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25" name="Google Shape;125;p2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26" name="Google Shape;126;p21"/>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1"/>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1"/>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1"/>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30"/>
        <p:cNvGrpSpPr/>
        <p:nvPr/>
      </p:nvGrpSpPr>
      <p:grpSpPr>
        <a:xfrm>
          <a:off x="0" y="0"/>
          <a:ext cx="0" cy="0"/>
          <a:chOff x="0" y="0"/>
          <a:chExt cx="0" cy="0"/>
        </a:xfrm>
      </p:grpSpPr>
      <p:sp>
        <p:nvSpPr>
          <p:cNvPr id="131" name="Google Shape;131;p22"/>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33" name="Google Shape;133;p22"/>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marL="914400" lvl="1"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marL="1371600" lvl="2"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marL="1828800" lvl="3"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marL="2286000" lvl="4"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34" name="Google Shape;134;p2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35" name="Google Shape;135;p22"/>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2"/>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2"/>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2"/>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39"/>
        <p:cNvGrpSpPr/>
        <p:nvPr/>
      </p:nvGrpSpPr>
      <p:grpSpPr>
        <a:xfrm>
          <a:off x="0" y="0"/>
          <a:ext cx="0" cy="0"/>
          <a:chOff x="0" y="0"/>
          <a:chExt cx="0" cy="0"/>
        </a:xfrm>
      </p:grpSpPr>
      <p:pic>
        <p:nvPicPr>
          <p:cNvPr id="140" name="Google Shape;140;p23"/>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41" name="Google Shape;141;p23"/>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42" name="Google Shape;142;p23"/>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43" name="Google Shape;143;p23"/>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3"/>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3"/>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3"/>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49" name="Google Shape;149;p24"/>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50"/>
        <p:cNvGrpSpPr/>
        <p:nvPr/>
      </p:nvGrpSpPr>
      <p:grpSpPr>
        <a:xfrm>
          <a:off x="0" y="0"/>
          <a:ext cx="0" cy="0"/>
          <a:chOff x="0" y="0"/>
          <a:chExt cx="0" cy="0"/>
        </a:xfrm>
      </p:grpSpPr>
      <p:sp>
        <p:nvSpPr>
          <p:cNvPr id="151" name="Google Shape;151;p25"/>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52"/>
        <p:cNvGrpSpPr/>
        <p:nvPr/>
      </p:nvGrpSpPr>
      <p:grpSpPr>
        <a:xfrm>
          <a:off x="0" y="0"/>
          <a:ext cx="0" cy="0"/>
          <a:chOff x="0" y="0"/>
          <a:chExt cx="0" cy="0"/>
        </a:xfrm>
      </p:grpSpPr>
      <p:sp>
        <p:nvSpPr>
          <p:cNvPr id="153" name="Google Shape;153;p26"/>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4" name="Google Shape;154;p26"/>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ide_Callout_Pink 1">
  <p:cSld name="Side_Callout_Pink_1">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61" name="Google Shape;161;p28"/>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marL="914400" lvl="1" indent="-22860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marL="1371600" lvl="2" indent="-22860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marL="1828800" lvl="3" indent="-22860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marL="2286000" lvl="4" indent="-22860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marL="2743200" lvl="5" indent="-304800" algn="l">
              <a:lnSpc>
                <a:spcPct val="90000"/>
              </a:lnSpc>
              <a:spcBef>
                <a:spcPts val="500"/>
              </a:spcBef>
              <a:spcAft>
                <a:spcPts val="0"/>
              </a:spcAft>
              <a:buClr>
                <a:srgbClr val="000000"/>
              </a:buClr>
              <a:buSzPts val="1200"/>
              <a:buChar char="•"/>
              <a:defRPr sz="1200">
                <a:solidFill>
                  <a:srgbClr val="000000"/>
                </a:solidFill>
              </a:defRPr>
            </a:lvl6pPr>
            <a:lvl7pPr marL="3200400" lvl="6" indent="-304800" algn="l">
              <a:lnSpc>
                <a:spcPct val="90000"/>
              </a:lnSpc>
              <a:spcBef>
                <a:spcPts val="500"/>
              </a:spcBef>
              <a:spcAft>
                <a:spcPts val="0"/>
              </a:spcAft>
              <a:buClr>
                <a:srgbClr val="000000"/>
              </a:buClr>
              <a:buSzPts val="1200"/>
              <a:buChar char="•"/>
              <a:defRPr sz="1200">
                <a:solidFill>
                  <a:srgbClr val="000000"/>
                </a:solidFill>
              </a:defRPr>
            </a:lvl7pPr>
            <a:lvl8pPr marL="3657600" lvl="7" indent="-304800" algn="l">
              <a:lnSpc>
                <a:spcPct val="90000"/>
              </a:lnSpc>
              <a:spcBef>
                <a:spcPts val="500"/>
              </a:spcBef>
              <a:spcAft>
                <a:spcPts val="0"/>
              </a:spcAft>
              <a:buClr>
                <a:srgbClr val="000000"/>
              </a:buClr>
              <a:buSzPts val="1200"/>
              <a:buChar char="•"/>
              <a:defRPr sz="1200">
                <a:solidFill>
                  <a:srgbClr val="000000"/>
                </a:solidFill>
              </a:defRPr>
            </a:lvl8pPr>
            <a:lvl9pPr marL="4114800" lvl="8" indent="-304800" algn="l">
              <a:lnSpc>
                <a:spcPct val="90000"/>
              </a:lnSpc>
              <a:spcBef>
                <a:spcPts val="500"/>
              </a:spcBef>
              <a:spcAft>
                <a:spcPts val="0"/>
              </a:spcAft>
              <a:buClr>
                <a:srgbClr val="000000"/>
              </a:buClr>
              <a:buSzPts val="1200"/>
              <a:buChar char="•"/>
              <a:defRPr sz="1200">
                <a:solidFill>
                  <a:srgbClr val="000000"/>
                </a:solidFill>
              </a:defRPr>
            </a:lvl9pPr>
          </a:lstStyle>
          <a:p>
            <a:endParaRPr/>
          </a:p>
        </p:txBody>
      </p:sp>
      <p:sp>
        <p:nvSpPr>
          <p:cNvPr id="162" name="Google Shape;162;p28"/>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63" name="Google Shape;163;p28"/>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8"/>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8"/>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8"/>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FFFFFF"/>
        </a:solidFill>
        <a:effectLst/>
      </p:bgPr>
    </p:bg>
    <p:spTree>
      <p:nvGrpSpPr>
        <p:cNvPr id="1" name="Shape 167"/>
        <p:cNvGrpSpPr/>
        <p:nvPr/>
      </p:nvGrpSpPr>
      <p:grpSpPr>
        <a:xfrm>
          <a:off x="0" y="0"/>
          <a:ext cx="0" cy="0"/>
          <a:chOff x="0" y="0"/>
          <a:chExt cx="0" cy="0"/>
        </a:xfrm>
      </p:grpSpPr>
      <p:sp>
        <p:nvSpPr>
          <p:cNvPr id="168" name="Google Shape;168;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169" name="Google Shape;169;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0" name="Google Shape;170;p29"/>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FFFFFF"/>
        </a:solidFill>
        <a:effectLst/>
      </p:bgPr>
    </p:bg>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Clr>
                <a:srgbClr val="000000"/>
              </a:buClr>
              <a:buSzPts val="3500"/>
              <a:buNone/>
              <a:defRPr sz="3500">
                <a:solidFill>
                  <a:srgbClr val="000000"/>
                </a:solidFill>
              </a:defRPr>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73" name="Google Shape;173;p30"/>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0"/>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0"/>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6" name="Google Shape;176;p30"/>
          <p:cNvPicPr preferRelativeResize="0"/>
          <p:nvPr/>
        </p:nvPicPr>
        <p:blipFill rotWithShape="1">
          <a:blip r:embed="rId2">
            <a:alphaModFix/>
          </a:blip>
          <a:srcRect/>
          <a:stretch/>
        </p:blipFill>
        <p:spPr>
          <a:xfrm>
            <a:off x="7434400" y="4611843"/>
            <a:ext cx="1517769" cy="32963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77"/>
        <p:cNvGrpSpPr/>
        <p:nvPr/>
      </p:nvGrpSpPr>
      <p:grpSpPr>
        <a:xfrm>
          <a:off x="0" y="0"/>
          <a:ext cx="0" cy="0"/>
          <a:chOff x="0" y="0"/>
          <a:chExt cx="0" cy="0"/>
        </a:xfrm>
      </p:grpSpPr>
      <p:grpSp>
        <p:nvGrpSpPr>
          <p:cNvPr id="178" name="Google Shape;178;p31"/>
          <p:cNvGrpSpPr/>
          <p:nvPr/>
        </p:nvGrpSpPr>
        <p:grpSpPr>
          <a:xfrm>
            <a:off x="3500203" y="-104622"/>
            <a:ext cx="5769348" cy="5951750"/>
            <a:chOff x="3458353" y="512653"/>
            <a:chExt cx="5769348" cy="5951750"/>
          </a:xfrm>
        </p:grpSpPr>
        <p:pic>
          <p:nvPicPr>
            <p:cNvPr id="179" name="Google Shape;179;p31"/>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180" name="Google Shape;180;p31"/>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181" name="Google Shape;181;p31"/>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sp>
        <p:nvSpPr>
          <p:cNvPr id="182" name="Google Shape;182;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 name="Google Shape;185;p31"/>
          <p:cNvPicPr preferRelativeResize="0"/>
          <p:nvPr/>
        </p:nvPicPr>
        <p:blipFill rotWithShape="1">
          <a:blip r:embed="rId3">
            <a:alphaModFix/>
          </a:blip>
          <a:srcRect/>
          <a:stretch/>
        </p:blipFill>
        <p:spPr>
          <a:xfrm>
            <a:off x="7400354" y="4458500"/>
            <a:ext cx="1338247" cy="290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rgbClr val="FFFFFF"/>
        </a:solidFill>
        <a:effectLst/>
      </p:bgPr>
    </p:bg>
    <p:spTree>
      <p:nvGrpSpPr>
        <p:cNvPr id="1" name="Shape 23"/>
        <p:cNvGrpSpPr/>
        <p:nvPr/>
      </p:nvGrpSpPr>
      <p:grpSpPr>
        <a:xfrm>
          <a:off x="0" y="0"/>
          <a:ext cx="0" cy="0"/>
          <a:chOff x="0" y="0"/>
          <a:chExt cx="0" cy="0"/>
        </a:xfrm>
      </p:grpSpPr>
      <p:grpSp>
        <p:nvGrpSpPr>
          <p:cNvPr id="24" name="Google Shape;24;p4"/>
          <p:cNvGrpSpPr/>
          <p:nvPr/>
        </p:nvGrpSpPr>
        <p:grpSpPr>
          <a:xfrm>
            <a:off x="384048" y="0"/>
            <a:ext cx="2222100" cy="1115399"/>
            <a:chOff x="2500250" y="2823612"/>
            <a:chExt cx="2222100" cy="1115399"/>
          </a:xfrm>
        </p:grpSpPr>
        <p:sp>
          <p:nvSpPr>
            <p:cNvPr id="25" name="Google Shape;25;p4"/>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p:nvPr/>
          </p:nvSpPr>
          <p:spPr>
            <a:xfrm rot="5400000">
              <a:off x="2212250" y="3559511"/>
              <a:ext cx="667500" cy="91500"/>
            </a:xfrm>
            <a:prstGeom prst="rect">
              <a:avLst/>
            </a:prstGeom>
            <a:solidFill>
              <a:srgbClr val="29378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 name="Google Shape;28;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algn="l">
              <a:lnSpc>
                <a:spcPct val="100000"/>
              </a:lnSpc>
              <a:spcBef>
                <a:spcPts val="0"/>
              </a:spcBef>
              <a:spcAft>
                <a:spcPts val="0"/>
              </a:spcAft>
              <a:buClr>
                <a:srgbClr val="000000"/>
              </a:buClr>
              <a:buSzPts val="2400"/>
              <a:buNone/>
              <a:defRPr sz="2400">
                <a:solidFill>
                  <a:srgbClr val="000000"/>
                </a:solidFill>
              </a:defRPr>
            </a:lvl2pPr>
            <a:lvl3pPr lvl="2" algn="l">
              <a:lnSpc>
                <a:spcPct val="100000"/>
              </a:lnSpc>
              <a:spcBef>
                <a:spcPts val="0"/>
              </a:spcBef>
              <a:spcAft>
                <a:spcPts val="0"/>
              </a:spcAft>
              <a:buClr>
                <a:srgbClr val="000000"/>
              </a:buClr>
              <a:buSzPts val="2400"/>
              <a:buNone/>
              <a:defRPr sz="2400">
                <a:solidFill>
                  <a:srgbClr val="000000"/>
                </a:solidFill>
              </a:defRPr>
            </a:lvl3pPr>
            <a:lvl4pPr lvl="3" algn="l">
              <a:lnSpc>
                <a:spcPct val="100000"/>
              </a:lnSpc>
              <a:spcBef>
                <a:spcPts val="0"/>
              </a:spcBef>
              <a:spcAft>
                <a:spcPts val="0"/>
              </a:spcAft>
              <a:buClr>
                <a:srgbClr val="000000"/>
              </a:buClr>
              <a:buSzPts val="2400"/>
              <a:buNone/>
              <a:defRPr sz="2400">
                <a:solidFill>
                  <a:srgbClr val="000000"/>
                </a:solidFill>
              </a:defRPr>
            </a:lvl4pPr>
            <a:lvl5pPr lvl="4" algn="l">
              <a:lnSpc>
                <a:spcPct val="100000"/>
              </a:lnSpc>
              <a:spcBef>
                <a:spcPts val="0"/>
              </a:spcBef>
              <a:spcAft>
                <a:spcPts val="0"/>
              </a:spcAft>
              <a:buClr>
                <a:srgbClr val="000000"/>
              </a:buClr>
              <a:buSzPts val="2400"/>
              <a:buNone/>
              <a:defRPr sz="2400">
                <a:solidFill>
                  <a:srgbClr val="000000"/>
                </a:solidFill>
              </a:defRPr>
            </a:lvl5pPr>
            <a:lvl6pPr lvl="5" algn="l">
              <a:lnSpc>
                <a:spcPct val="100000"/>
              </a:lnSpc>
              <a:spcBef>
                <a:spcPts val="0"/>
              </a:spcBef>
              <a:spcAft>
                <a:spcPts val="0"/>
              </a:spcAft>
              <a:buClr>
                <a:srgbClr val="000000"/>
              </a:buClr>
              <a:buSzPts val="2400"/>
              <a:buNone/>
              <a:defRPr sz="2400">
                <a:solidFill>
                  <a:srgbClr val="000000"/>
                </a:solidFill>
              </a:defRPr>
            </a:lvl6pPr>
            <a:lvl7pPr lvl="6" algn="l">
              <a:lnSpc>
                <a:spcPct val="100000"/>
              </a:lnSpc>
              <a:spcBef>
                <a:spcPts val="0"/>
              </a:spcBef>
              <a:spcAft>
                <a:spcPts val="0"/>
              </a:spcAft>
              <a:buClr>
                <a:srgbClr val="000000"/>
              </a:buClr>
              <a:buSzPts val="2400"/>
              <a:buNone/>
              <a:defRPr sz="2400">
                <a:solidFill>
                  <a:srgbClr val="000000"/>
                </a:solidFill>
              </a:defRPr>
            </a:lvl7pPr>
            <a:lvl8pPr lvl="7" algn="l">
              <a:lnSpc>
                <a:spcPct val="100000"/>
              </a:lnSpc>
              <a:spcBef>
                <a:spcPts val="0"/>
              </a:spcBef>
              <a:spcAft>
                <a:spcPts val="0"/>
              </a:spcAft>
              <a:buClr>
                <a:srgbClr val="000000"/>
              </a:buClr>
              <a:buSzPts val="2400"/>
              <a:buNone/>
              <a:defRPr sz="2400">
                <a:solidFill>
                  <a:srgbClr val="000000"/>
                </a:solidFill>
              </a:defRPr>
            </a:lvl8pPr>
            <a:lvl9pPr lvl="8" algn="l">
              <a:lnSpc>
                <a:spcPct val="100000"/>
              </a:lnSpc>
              <a:spcBef>
                <a:spcPts val="0"/>
              </a:spcBef>
              <a:spcAft>
                <a:spcPts val="0"/>
              </a:spcAft>
              <a:buClr>
                <a:srgbClr val="000000"/>
              </a:buClr>
              <a:buSzPts val="2400"/>
              <a:buNone/>
              <a:defRPr sz="2400">
                <a:solidFill>
                  <a:srgbClr val="000000"/>
                </a:solidFill>
              </a:defRPr>
            </a:lvl9pPr>
          </a:lstStyle>
          <a:p>
            <a:endParaRPr/>
          </a:p>
        </p:txBody>
      </p:sp>
      <p:sp>
        <p:nvSpPr>
          <p:cNvPr id="29" name="Google Shape;29;p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000000"/>
              </a:buClr>
              <a:buSzPts val="2700"/>
              <a:buNone/>
              <a:defRPr>
                <a:solidFill>
                  <a:srgbClr val="000000"/>
                </a:solidFill>
              </a:defRPr>
            </a:lvl2pPr>
            <a:lvl3pPr lvl="2" algn="l">
              <a:lnSpc>
                <a:spcPct val="100000"/>
              </a:lnSpc>
              <a:spcBef>
                <a:spcPts val="0"/>
              </a:spcBef>
              <a:spcAft>
                <a:spcPts val="0"/>
              </a:spcAft>
              <a:buClr>
                <a:srgbClr val="000000"/>
              </a:buClr>
              <a:buSzPts val="2700"/>
              <a:buNone/>
              <a:defRPr>
                <a:solidFill>
                  <a:srgbClr val="000000"/>
                </a:solidFill>
              </a:defRPr>
            </a:lvl3pPr>
            <a:lvl4pPr lvl="3" algn="l">
              <a:lnSpc>
                <a:spcPct val="100000"/>
              </a:lnSpc>
              <a:spcBef>
                <a:spcPts val="0"/>
              </a:spcBef>
              <a:spcAft>
                <a:spcPts val="0"/>
              </a:spcAft>
              <a:buClr>
                <a:srgbClr val="000000"/>
              </a:buClr>
              <a:buSzPts val="2700"/>
              <a:buNone/>
              <a:defRPr>
                <a:solidFill>
                  <a:srgbClr val="000000"/>
                </a:solidFill>
              </a:defRPr>
            </a:lvl4pPr>
            <a:lvl5pPr lvl="4" algn="l">
              <a:lnSpc>
                <a:spcPct val="100000"/>
              </a:lnSpc>
              <a:spcBef>
                <a:spcPts val="0"/>
              </a:spcBef>
              <a:spcAft>
                <a:spcPts val="0"/>
              </a:spcAft>
              <a:buClr>
                <a:srgbClr val="000000"/>
              </a:buClr>
              <a:buSzPts val="2700"/>
              <a:buNone/>
              <a:defRPr>
                <a:solidFill>
                  <a:srgbClr val="000000"/>
                </a:solidFill>
              </a:defRPr>
            </a:lvl5pPr>
            <a:lvl6pPr lvl="5" algn="l">
              <a:lnSpc>
                <a:spcPct val="100000"/>
              </a:lnSpc>
              <a:spcBef>
                <a:spcPts val="0"/>
              </a:spcBef>
              <a:spcAft>
                <a:spcPts val="0"/>
              </a:spcAft>
              <a:buClr>
                <a:srgbClr val="000000"/>
              </a:buClr>
              <a:buSzPts val="1900"/>
              <a:buNone/>
              <a:defRPr>
                <a:solidFill>
                  <a:srgbClr val="000000"/>
                </a:solidFill>
              </a:defRPr>
            </a:lvl6pPr>
            <a:lvl7pPr lvl="6" algn="l">
              <a:lnSpc>
                <a:spcPct val="100000"/>
              </a:lnSpc>
              <a:spcBef>
                <a:spcPts val="0"/>
              </a:spcBef>
              <a:spcAft>
                <a:spcPts val="0"/>
              </a:spcAft>
              <a:buClr>
                <a:srgbClr val="000000"/>
              </a:buClr>
              <a:buSzPts val="2700"/>
              <a:buNone/>
              <a:defRPr>
                <a:solidFill>
                  <a:srgbClr val="000000"/>
                </a:solidFill>
              </a:defRPr>
            </a:lvl7pPr>
            <a:lvl8pPr lvl="7" algn="l">
              <a:lnSpc>
                <a:spcPct val="100000"/>
              </a:lnSpc>
              <a:spcBef>
                <a:spcPts val="0"/>
              </a:spcBef>
              <a:spcAft>
                <a:spcPts val="0"/>
              </a:spcAft>
              <a:buClr>
                <a:srgbClr val="000000"/>
              </a:buClr>
              <a:buSzPts val="2700"/>
              <a:buNone/>
              <a:defRPr>
                <a:solidFill>
                  <a:srgbClr val="000000"/>
                </a:solidFill>
              </a:defRPr>
            </a:lvl8pPr>
            <a:lvl9pPr lvl="8" algn="l">
              <a:lnSpc>
                <a:spcPct val="100000"/>
              </a:lnSpc>
              <a:spcBef>
                <a:spcPts val="0"/>
              </a:spcBef>
              <a:spcAft>
                <a:spcPts val="0"/>
              </a:spcAft>
              <a:buClr>
                <a:srgbClr val="000000"/>
              </a:buClr>
              <a:buSzPts val="2700"/>
              <a:buNone/>
              <a:defRPr>
                <a:solidFill>
                  <a:srgbClr val="000000"/>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rgbClr val="FFFFFF"/>
        </a:solidFill>
        <a:effectLst/>
      </p:bgPr>
    </p:bg>
    <p:spTree>
      <p:nvGrpSpPr>
        <p:cNvPr id="1" name="Shape 186"/>
        <p:cNvGrpSpPr/>
        <p:nvPr/>
      </p:nvGrpSpPr>
      <p:grpSpPr>
        <a:xfrm>
          <a:off x="0" y="0"/>
          <a:ext cx="0" cy="0"/>
          <a:chOff x="0" y="0"/>
          <a:chExt cx="0" cy="0"/>
        </a:xfrm>
      </p:grpSpPr>
      <p:grpSp>
        <p:nvGrpSpPr>
          <p:cNvPr id="187" name="Google Shape;187;p32"/>
          <p:cNvGrpSpPr/>
          <p:nvPr/>
        </p:nvGrpSpPr>
        <p:grpSpPr>
          <a:xfrm>
            <a:off x="384048" y="0"/>
            <a:ext cx="2222100" cy="1115399"/>
            <a:chOff x="2500250" y="2823612"/>
            <a:chExt cx="2222100" cy="1115399"/>
          </a:xfrm>
        </p:grpSpPr>
        <p:sp>
          <p:nvSpPr>
            <p:cNvPr id="188" name="Google Shape;188;p32"/>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2"/>
            <p:cNvSpPr/>
            <p:nvPr/>
          </p:nvSpPr>
          <p:spPr>
            <a:xfrm rot="5400000">
              <a:off x="2212250" y="3559511"/>
              <a:ext cx="667500" cy="91500"/>
            </a:xfrm>
            <a:prstGeom prst="rect">
              <a:avLst/>
            </a:prstGeom>
            <a:solidFill>
              <a:srgbClr val="29378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2"/>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 name="Google Shape;191;p3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algn="l">
              <a:lnSpc>
                <a:spcPct val="100000"/>
              </a:lnSpc>
              <a:spcBef>
                <a:spcPts val="0"/>
              </a:spcBef>
              <a:spcAft>
                <a:spcPts val="0"/>
              </a:spcAft>
              <a:buClr>
                <a:srgbClr val="000000"/>
              </a:buClr>
              <a:buSzPts val="2400"/>
              <a:buNone/>
              <a:defRPr sz="2400">
                <a:solidFill>
                  <a:srgbClr val="000000"/>
                </a:solidFill>
              </a:defRPr>
            </a:lvl2pPr>
            <a:lvl3pPr lvl="2" algn="l">
              <a:lnSpc>
                <a:spcPct val="100000"/>
              </a:lnSpc>
              <a:spcBef>
                <a:spcPts val="0"/>
              </a:spcBef>
              <a:spcAft>
                <a:spcPts val="0"/>
              </a:spcAft>
              <a:buClr>
                <a:srgbClr val="000000"/>
              </a:buClr>
              <a:buSzPts val="2400"/>
              <a:buNone/>
              <a:defRPr sz="2400">
                <a:solidFill>
                  <a:srgbClr val="000000"/>
                </a:solidFill>
              </a:defRPr>
            </a:lvl3pPr>
            <a:lvl4pPr lvl="3" algn="l">
              <a:lnSpc>
                <a:spcPct val="100000"/>
              </a:lnSpc>
              <a:spcBef>
                <a:spcPts val="0"/>
              </a:spcBef>
              <a:spcAft>
                <a:spcPts val="0"/>
              </a:spcAft>
              <a:buClr>
                <a:srgbClr val="000000"/>
              </a:buClr>
              <a:buSzPts val="2400"/>
              <a:buNone/>
              <a:defRPr sz="2400">
                <a:solidFill>
                  <a:srgbClr val="000000"/>
                </a:solidFill>
              </a:defRPr>
            </a:lvl4pPr>
            <a:lvl5pPr lvl="4" algn="l">
              <a:lnSpc>
                <a:spcPct val="100000"/>
              </a:lnSpc>
              <a:spcBef>
                <a:spcPts val="0"/>
              </a:spcBef>
              <a:spcAft>
                <a:spcPts val="0"/>
              </a:spcAft>
              <a:buClr>
                <a:srgbClr val="000000"/>
              </a:buClr>
              <a:buSzPts val="2400"/>
              <a:buNone/>
              <a:defRPr sz="2400">
                <a:solidFill>
                  <a:srgbClr val="000000"/>
                </a:solidFill>
              </a:defRPr>
            </a:lvl5pPr>
            <a:lvl6pPr lvl="5" algn="l">
              <a:lnSpc>
                <a:spcPct val="100000"/>
              </a:lnSpc>
              <a:spcBef>
                <a:spcPts val="0"/>
              </a:spcBef>
              <a:spcAft>
                <a:spcPts val="0"/>
              </a:spcAft>
              <a:buClr>
                <a:srgbClr val="000000"/>
              </a:buClr>
              <a:buSzPts val="2400"/>
              <a:buNone/>
              <a:defRPr sz="2400">
                <a:solidFill>
                  <a:srgbClr val="000000"/>
                </a:solidFill>
              </a:defRPr>
            </a:lvl6pPr>
            <a:lvl7pPr lvl="6" algn="l">
              <a:lnSpc>
                <a:spcPct val="100000"/>
              </a:lnSpc>
              <a:spcBef>
                <a:spcPts val="0"/>
              </a:spcBef>
              <a:spcAft>
                <a:spcPts val="0"/>
              </a:spcAft>
              <a:buClr>
                <a:srgbClr val="000000"/>
              </a:buClr>
              <a:buSzPts val="2400"/>
              <a:buNone/>
              <a:defRPr sz="2400">
                <a:solidFill>
                  <a:srgbClr val="000000"/>
                </a:solidFill>
              </a:defRPr>
            </a:lvl7pPr>
            <a:lvl8pPr lvl="7" algn="l">
              <a:lnSpc>
                <a:spcPct val="100000"/>
              </a:lnSpc>
              <a:spcBef>
                <a:spcPts val="0"/>
              </a:spcBef>
              <a:spcAft>
                <a:spcPts val="0"/>
              </a:spcAft>
              <a:buClr>
                <a:srgbClr val="000000"/>
              </a:buClr>
              <a:buSzPts val="2400"/>
              <a:buNone/>
              <a:defRPr sz="2400">
                <a:solidFill>
                  <a:srgbClr val="000000"/>
                </a:solidFill>
              </a:defRPr>
            </a:lvl8pPr>
            <a:lvl9pPr lvl="8" algn="l">
              <a:lnSpc>
                <a:spcPct val="100000"/>
              </a:lnSpc>
              <a:spcBef>
                <a:spcPts val="0"/>
              </a:spcBef>
              <a:spcAft>
                <a:spcPts val="0"/>
              </a:spcAft>
              <a:buClr>
                <a:srgbClr val="000000"/>
              </a:buClr>
              <a:buSzPts val="2400"/>
              <a:buNone/>
              <a:defRPr sz="2400">
                <a:solidFill>
                  <a:srgbClr val="000000"/>
                </a:solidFill>
              </a:defRPr>
            </a:lvl9pPr>
          </a:lstStyle>
          <a:p>
            <a:endParaRPr/>
          </a:p>
        </p:txBody>
      </p:sp>
      <p:sp>
        <p:nvSpPr>
          <p:cNvPr id="192" name="Google Shape;192;p3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000000"/>
              </a:buClr>
              <a:buSzPts val="2700"/>
              <a:buNone/>
              <a:defRPr>
                <a:solidFill>
                  <a:srgbClr val="000000"/>
                </a:solidFill>
              </a:defRPr>
            </a:lvl2pPr>
            <a:lvl3pPr lvl="2" algn="l">
              <a:lnSpc>
                <a:spcPct val="100000"/>
              </a:lnSpc>
              <a:spcBef>
                <a:spcPts val="0"/>
              </a:spcBef>
              <a:spcAft>
                <a:spcPts val="0"/>
              </a:spcAft>
              <a:buClr>
                <a:srgbClr val="000000"/>
              </a:buClr>
              <a:buSzPts val="2700"/>
              <a:buNone/>
              <a:defRPr>
                <a:solidFill>
                  <a:srgbClr val="000000"/>
                </a:solidFill>
              </a:defRPr>
            </a:lvl3pPr>
            <a:lvl4pPr lvl="3" algn="l">
              <a:lnSpc>
                <a:spcPct val="100000"/>
              </a:lnSpc>
              <a:spcBef>
                <a:spcPts val="0"/>
              </a:spcBef>
              <a:spcAft>
                <a:spcPts val="0"/>
              </a:spcAft>
              <a:buClr>
                <a:srgbClr val="000000"/>
              </a:buClr>
              <a:buSzPts val="2700"/>
              <a:buNone/>
              <a:defRPr>
                <a:solidFill>
                  <a:srgbClr val="000000"/>
                </a:solidFill>
              </a:defRPr>
            </a:lvl4pPr>
            <a:lvl5pPr lvl="4" algn="l">
              <a:lnSpc>
                <a:spcPct val="100000"/>
              </a:lnSpc>
              <a:spcBef>
                <a:spcPts val="0"/>
              </a:spcBef>
              <a:spcAft>
                <a:spcPts val="0"/>
              </a:spcAft>
              <a:buClr>
                <a:srgbClr val="000000"/>
              </a:buClr>
              <a:buSzPts val="2700"/>
              <a:buNone/>
              <a:defRPr>
                <a:solidFill>
                  <a:srgbClr val="000000"/>
                </a:solidFill>
              </a:defRPr>
            </a:lvl5pPr>
            <a:lvl6pPr lvl="5" algn="l">
              <a:lnSpc>
                <a:spcPct val="100000"/>
              </a:lnSpc>
              <a:spcBef>
                <a:spcPts val="0"/>
              </a:spcBef>
              <a:spcAft>
                <a:spcPts val="0"/>
              </a:spcAft>
              <a:buClr>
                <a:srgbClr val="000000"/>
              </a:buClr>
              <a:buSzPts val="1900"/>
              <a:buNone/>
              <a:defRPr>
                <a:solidFill>
                  <a:srgbClr val="000000"/>
                </a:solidFill>
              </a:defRPr>
            </a:lvl6pPr>
            <a:lvl7pPr lvl="6" algn="l">
              <a:lnSpc>
                <a:spcPct val="100000"/>
              </a:lnSpc>
              <a:spcBef>
                <a:spcPts val="0"/>
              </a:spcBef>
              <a:spcAft>
                <a:spcPts val="0"/>
              </a:spcAft>
              <a:buClr>
                <a:srgbClr val="000000"/>
              </a:buClr>
              <a:buSzPts val="2700"/>
              <a:buNone/>
              <a:defRPr>
                <a:solidFill>
                  <a:srgbClr val="000000"/>
                </a:solidFill>
              </a:defRPr>
            </a:lvl7pPr>
            <a:lvl8pPr lvl="7" algn="l">
              <a:lnSpc>
                <a:spcPct val="100000"/>
              </a:lnSpc>
              <a:spcBef>
                <a:spcPts val="0"/>
              </a:spcBef>
              <a:spcAft>
                <a:spcPts val="0"/>
              </a:spcAft>
              <a:buClr>
                <a:srgbClr val="000000"/>
              </a:buClr>
              <a:buSzPts val="2700"/>
              <a:buNone/>
              <a:defRPr>
                <a:solidFill>
                  <a:srgbClr val="000000"/>
                </a:solidFill>
              </a:defRPr>
            </a:lvl8pPr>
            <a:lvl9pPr lvl="8" algn="l">
              <a:lnSpc>
                <a:spcPct val="100000"/>
              </a:lnSpc>
              <a:spcBef>
                <a:spcPts val="0"/>
              </a:spcBef>
              <a:spcAft>
                <a:spcPts val="0"/>
              </a:spcAft>
              <a:buClr>
                <a:srgbClr val="000000"/>
              </a:buClr>
              <a:buSzPts val="2700"/>
              <a:buNone/>
              <a:defRPr>
                <a:solidFill>
                  <a:srgbClr val="000000"/>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FFFFFF"/>
        </a:solidFill>
        <a:effectLst/>
      </p:bgPr>
    </p:bg>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195" name="Google Shape;195;p33"/>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rgbClr val="FFFFFF"/>
              </a:buClr>
              <a:buSzPts val="1500"/>
              <a:buNone/>
              <a:defRPr sz="1500">
                <a:solidFill>
                  <a:srgbClr val="FFFFFF"/>
                </a:solidFill>
              </a:defRPr>
            </a:lvl1pPr>
            <a:lvl2pPr marL="914400" lvl="1" indent="-228600" algn="l">
              <a:lnSpc>
                <a:spcPct val="100000"/>
              </a:lnSpc>
              <a:spcBef>
                <a:spcPts val="0"/>
              </a:spcBef>
              <a:spcAft>
                <a:spcPts val="0"/>
              </a:spcAft>
              <a:buClr>
                <a:srgbClr val="FFFFFF"/>
              </a:buClr>
              <a:buSzPts val="1500"/>
              <a:buNone/>
              <a:defRPr sz="1500">
                <a:solidFill>
                  <a:srgbClr val="FFFFFF"/>
                </a:solidFill>
              </a:defRPr>
            </a:lvl2pPr>
            <a:lvl3pPr marL="1371600" lvl="2" indent="-228600" algn="l">
              <a:lnSpc>
                <a:spcPct val="100000"/>
              </a:lnSpc>
              <a:spcBef>
                <a:spcPts val="0"/>
              </a:spcBef>
              <a:spcAft>
                <a:spcPts val="0"/>
              </a:spcAft>
              <a:buClr>
                <a:srgbClr val="FFFFFF"/>
              </a:buClr>
              <a:buSzPts val="1500"/>
              <a:buNone/>
              <a:defRPr sz="1500">
                <a:solidFill>
                  <a:srgbClr val="FFFFFF"/>
                </a:solidFill>
              </a:defRPr>
            </a:lvl3pPr>
            <a:lvl4pPr marL="1828800" lvl="3" indent="-228600" algn="l">
              <a:lnSpc>
                <a:spcPct val="100000"/>
              </a:lnSpc>
              <a:spcBef>
                <a:spcPts val="0"/>
              </a:spcBef>
              <a:spcAft>
                <a:spcPts val="0"/>
              </a:spcAft>
              <a:buClr>
                <a:srgbClr val="FFFFFF"/>
              </a:buClr>
              <a:buSzPts val="1500"/>
              <a:buNone/>
              <a:defRPr sz="1500">
                <a:solidFill>
                  <a:srgbClr val="FFFFFF"/>
                </a:solidFill>
              </a:defRPr>
            </a:lvl4pPr>
            <a:lvl5pPr marL="2286000" lvl="4" indent="-228600" algn="l">
              <a:lnSpc>
                <a:spcPct val="100000"/>
              </a:lnSpc>
              <a:spcBef>
                <a:spcPts val="0"/>
              </a:spcBef>
              <a:spcAft>
                <a:spcPts val="0"/>
              </a:spcAft>
              <a:buClr>
                <a:srgbClr val="FFFFFF"/>
              </a:buClr>
              <a:buSzPts val="1500"/>
              <a:buNone/>
              <a:defRPr sz="1500">
                <a:solidFill>
                  <a:srgbClr val="FFFFFF"/>
                </a:solidFill>
              </a:defRPr>
            </a:lvl5pPr>
            <a:lvl6pPr marL="2743200" lvl="5" indent="-323850" algn="l">
              <a:lnSpc>
                <a:spcPct val="100000"/>
              </a:lnSpc>
              <a:spcBef>
                <a:spcPts val="0"/>
              </a:spcBef>
              <a:spcAft>
                <a:spcPts val="0"/>
              </a:spcAft>
              <a:buClr>
                <a:srgbClr val="FFFFFF"/>
              </a:buClr>
              <a:buSzPts val="1500"/>
              <a:buChar char="•"/>
              <a:defRPr sz="1500">
                <a:solidFill>
                  <a:srgbClr val="FFFFFF"/>
                </a:solidFill>
              </a:defRPr>
            </a:lvl6pPr>
            <a:lvl7pPr marL="3200400" lvl="6" indent="-323850" algn="l">
              <a:lnSpc>
                <a:spcPct val="100000"/>
              </a:lnSpc>
              <a:spcBef>
                <a:spcPts val="0"/>
              </a:spcBef>
              <a:spcAft>
                <a:spcPts val="0"/>
              </a:spcAft>
              <a:buClr>
                <a:srgbClr val="FFFFFF"/>
              </a:buClr>
              <a:buSzPts val="1500"/>
              <a:buChar char="•"/>
              <a:defRPr sz="1500">
                <a:solidFill>
                  <a:srgbClr val="FFFFFF"/>
                </a:solidFill>
              </a:defRPr>
            </a:lvl7pPr>
            <a:lvl8pPr marL="3657600" lvl="7" indent="-323850" algn="l">
              <a:lnSpc>
                <a:spcPct val="100000"/>
              </a:lnSpc>
              <a:spcBef>
                <a:spcPts val="0"/>
              </a:spcBef>
              <a:spcAft>
                <a:spcPts val="0"/>
              </a:spcAft>
              <a:buClr>
                <a:srgbClr val="FFFFFF"/>
              </a:buClr>
              <a:buSzPts val="1500"/>
              <a:buChar char="•"/>
              <a:defRPr sz="1500">
                <a:solidFill>
                  <a:srgbClr val="FFFFFF"/>
                </a:solidFill>
              </a:defRPr>
            </a:lvl8pPr>
            <a:lvl9pPr marL="4114800" lvl="8" indent="-323850" algn="l">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196" name="Google Shape;196;p33"/>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rgbClr val="FFFFFF"/>
              </a:buClr>
              <a:buSzPts val="1500"/>
              <a:buNone/>
              <a:defRPr sz="1500">
                <a:solidFill>
                  <a:srgbClr val="FFFFFF"/>
                </a:solidFill>
              </a:defRPr>
            </a:lvl1pPr>
            <a:lvl2pPr marL="914400" lvl="1" indent="-228600" algn="l">
              <a:lnSpc>
                <a:spcPct val="100000"/>
              </a:lnSpc>
              <a:spcBef>
                <a:spcPts val="0"/>
              </a:spcBef>
              <a:spcAft>
                <a:spcPts val="0"/>
              </a:spcAft>
              <a:buClr>
                <a:srgbClr val="FFFFFF"/>
              </a:buClr>
              <a:buSzPts val="1500"/>
              <a:buNone/>
              <a:defRPr sz="1500">
                <a:solidFill>
                  <a:srgbClr val="FFFFFF"/>
                </a:solidFill>
              </a:defRPr>
            </a:lvl2pPr>
            <a:lvl3pPr marL="1371600" lvl="2" indent="-228600" algn="l">
              <a:lnSpc>
                <a:spcPct val="100000"/>
              </a:lnSpc>
              <a:spcBef>
                <a:spcPts val="0"/>
              </a:spcBef>
              <a:spcAft>
                <a:spcPts val="0"/>
              </a:spcAft>
              <a:buClr>
                <a:srgbClr val="FFFFFF"/>
              </a:buClr>
              <a:buSzPts val="1500"/>
              <a:buNone/>
              <a:defRPr sz="1500">
                <a:solidFill>
                  <a:srgbClr val="FFFFFF"/>
                </a:solidFill>
              </a:defRPr>
            </a:lvl3pPr>
            <a:lvl4pPr marL="1828800" lvl="3" indent="-228600" algn="l">
              <a:lnSpc>
                <a:spcPct val="100000"/>
              </a:lnSpc>
              <a:spcBef>
                <a:spcPts val="0"/>
              </a:spcBef>
              <a:spcAft>
                <a:spcPts val="0"/>
              </a:spcAft>
              <a:buClr>
                <a:srgbClr val="FFFFFF"/>
              </a:buClr>
              <a:buSzPts val="1500"/>
              <a:buNone/>
              <a:defRPr sz="1500">
                <a:solidFill>
                  <a:srgbClr val="FFFFFF"/>
                </a:solidFill>
              </a:defRPr>
            </a:lvl4pPr>
            <a:lvl5pPr marL="2286000" lvl="4" indent="-228600" algn="l">
              <a:lnSpc>
                <a:spcPct val="100000"/>
              </a:lnSpc>
              <a:spcBef>
                <a:spcPts val="0"/>
              </a:spcBef>
              <a:spcAft>
                <a:spcPts val="0"/>
              </a:spcAft>
              <a:buClr>
                <a:srgbClr val="FFFFFF"/>
              </a:buClr>
              <a:buSzPts val="1500"/>
              <a:buNone/>
              <a:defRPr sz="1500">
                <a:solidFill>
                  <a:srgbClr val="FFFFFF"/>
                </a:solidFill>
              </a:defRPr>
            </a:lvl5pPr>
            <a:lvl6pPr marL="2743200" lvl="5" indent="-323850" algn="l">
              <a:lnSpc>
                <a:spcPct val="100000"/>
              </a:lnSpc>
              <a:spcBef>
                <a:spcPts val="0"/>
              </a:spcBef>
              <a:spcAft>
                <a:spcPts val="0"/>
              </a:spcAft>
              <a:buClr>
                <a:srgbClr val="FFFFFF"/>
              </a:buClr>
              <a:buSzPts val="1500"/>
              <a:buChar char="•"/>
              <a:defRPr sz="1500">
                <a:solidFill>
                  <a:srgbClr val="FFFFFF"/>
                </a:solidFill>
              </a:defRPr>
            </a:lvl6pPr>
            <a:lvl7pPr marL="3200400" lvl="6" indent="-323850" algn="l">
              <a:lnSpc>
                <a:spcPct val="100000"/>
              </a:lnSpc>
              <a:spcBef>
                <a:spcPts val="0"/>
              </a:spcBef>
              <a:spcAft>
                <a:spcPts val="0"/>
              </a:spcAft>
              <a:buClr>
                <a:srgbClr val="FFFFFF"/>
              </a:buClr>
              <a:buSzPts val="1500"/>
              <a:buChar char="•"/>
              <a:defRPr sz="1500">
                <a:solidFill>
                  <a:srgbClr val="FFFFFF"/>
                </a:solidFill>
              </a:defRPr>
            </a:lvl7pPr>
            <a:lvl8pPr marL="3657600" lvl="7" indent="-323850" algn="l">
              <a:lnSpc>
                <a:spcPct val="100000"/>
              </a:lnSpc>
              <a:spcBef>
                <a:spcPts val="0"/>
              </a:spcBef>
              <a:spcAft>
                <a:spcPts val="0"/>
              </a:spcAft>
              <a:buClr>
                <a:srgbClr val="FFFFFF"/>
              </a:buClr>
              <a:buSzPts val="1500"/>
              <a:buChar char="•"/>
              <a:defRPr sz="1500">
                <a:solidFill>
                  <a:srgbClr val="FFFFFF"/>
                </a:solidFill>
              </a:defRPr>
            </a:lvl8pPr>
            <a:lvl9pPr marL="4114800" lvl="8" indent="-323850" algn="l">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197" name="Google Shape;197;p33"/>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rgbClr val="FFFFFF"/>
              </a:buClr>
              <a:buSzPts val="1500"/>
              <a:buNone/>
              <a:defRPr sz="1500">
                <a:solidFill>
                  <a:srgbClr val="FFFFFF"/>
                </a:solidFill>
              </a:defRPr>
            </a:lvl1pPr>
            <a:lvl2pPr marL="914400" lvl="1" indent="-228600" algn="l">
              <a:lnSpc>
                <a:spcPct val="100000"/>
              </a:lnSpc>
              <a:spcBef>
                <a:spcPts val="0"/>
              </a:spcBef>
              <a:spcAft>
                <a:spcPts val="0"/>
              </a:spcAft>
              <a:buClr>
                <a:srgbClr val="FFFFFF"/>
              </a:buClr>
              <a:buSzPts val="1500"/>
              <a:buNone/>
              <a:defRPr sz="1500">
                <a:solidFill>
                  <a:srgbClr val="FFFFFF"/>
                </a:solidFill>
              </a:defRPr>
            </a:lvl2pPr>
            <a:lvl3pPr marL="1371600" lvl="2" indent="-228600" algn="l">
              <a:lnSpc>
                <a:spcPct val="100000"/>
              </a:lnSpc>
              <a:spcBef>
                <a:spcPts val="0"/>
              </a:spcBef>
              <a:spcAft>
                <a:spcPts val="0"/>
              </a:spcAft>
              <a:buClr>
                <a:srgbClr val="FFFFFF"/>
              </a:buClr>
              <a:buSzPts val="1500"/>
              <a:buNone/>
              <a:defRPr sz="1500">
                <a:solidFill>
                  <a:srgbClr val="FFFFFF"/>
                </a:solidFill>
              </a:defRPr>
            </a:lvl3pPr>
            <a:lvl4pPr marL="1828800" lvl="3" indent="-228600" algn="l">
              <a:lnSpc>
                <a:spcPct val="100000"/>
              </a:lnSpc>
              <a:spcBef>
                <a:spcPts val="0"/>
              </a:spcBef>
              <a:spcAft>
                <a:spcPts val="0"/>
              </a:spcAft>
              <a:buClr>
                <a:srgbClr val="FFFFFF"/>
              </a:buClr>
              <a:buSzPts val="1500"/>
              <a:buNone/>
              <a:defRPr sz="1500">
                <a:solidFill>
                  <a:srgbClr val="FFFFFF"/>
                </a:solidFill>
              </a:defRPr>
            </a:lvl4pPr>
            <a:lvl5pPr marL="2286000" lvl="4" indent="-228600" algn="l">
              <a:lnSpc>
                <a:spcPct val="100000"/>
              </a:lnSpc>
              <a:spcBef>
                <a:spcPts val="0"/>
              </a:spcBef>
              <a:spcAft>
                <a:spcPts val="0"/>
              </a:spcAft>
              <a:buClr>
                <a:srgbClr val="FFFFFF"/>
              </a:buClr>
              <a:buSzPts val="1500"/>
              <a:buNone/>
              <a:defRPr sz="1500">
                <a:solidFill>
                  <a:srgbClr val="FFFFFF"/>
                </a:solidFill>
              </a:defRPr>
            </a:lvl5pPr>
            <a:lvl6pPr marL="2743200" lvl="5" indent="-323850" algn="l">
              <a:lnSpc>
                <a:spcPct val="100000"/>
              </a:lnSpc>
              <a:spcBef>
                <a:spcPts val="0"/>
              </a:spcBef>
              <a:spcAft>
                <a:spcPts val="0"/>
              </a:spcAft>
              <a:buClr>
                <a:srgbClr val="FFFFFF"/>
              </a:buClr>
              <a:buSzPts val="1500"/>
              <a:buChar char="•"/>
              <a:defRPr sz="1500">
                <a:solidFill>
                  <a:srgbClr val="FFFFFF"/>
                </a:solidFill>
              </a:defRPr>
            </a:lvl6pPr>
            <a:lvl7pPr marL="3200400" lvl="6" indent="-323850" algn="l">
              <a:lnSpc>
                <a:spcPct val="100000"/>
              </a:lnSpc>
              <a:spcBef>
                <a:spcPts val="0"/>
              </a:spcBef>
              <a:spcAft>
                <a:spcPts val="0"/>
              </a:spcAft>
              <a:buClr>
                <a:srgbClr val="FFFFFF"/>
              </a:buClr>
              <a:buSzPts val="1500"/>
              <a:buChar char="•"/>
              <a:defRPr sz="1500">
                <a:solidFill>
                  <a:srgbClr val="FFFFFF"/>
                </a:solidFill>
              </a:defRPr>
            </a:lvl7pPr>
            <a:lvl8pPr marL="3657600" lvl="7" indent="-323850" algn="l">
              <a:lnSpc>
                <a:spcPct val="100000"/>
              </a:lnSpc>
              <a:spcBef>
                <a:spcPts val="0"/>
              </a:spcBef>
              <a:spcAft>
                <a:spcPts val="0"/>
              </a:spcAft>
              <a:buClr>
                <a:srgbClr val="FFFFFF"/>
              </a:buClr>
              <a:buSzPts val="1500"/>
              <a:buChar char="•"/>
              <a:defRPr sz="1500">
                <a:solidFill>
                  <a:srgbClr val="FFFFFF"/>
                </a:solidFill>
              </a:defRPr>
            </a:lvl8pPr>
            <a:lvl9pPr marL="4114800" lvl="8" indent="-323850" algn="l">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198" name="Google Shape;198;p33"/>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3"/>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3"/>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203" name="Google Shape;203;p34"/>
          <p:cNvGrpSpPr/>
          <p:nvPr/>
        </p:nvGrpSpPr>
        <p:grpSpPr>
          <a:xfrm>
            <a:off x="3500203" y="-104622"/>
            <a:ext cx="5769348" cy="5951750"/>
            <a:chOff x="3458353" y="512653"/>
            <a:chExt cx="5769348" cy="5951750"/>
          </a:xfrm>
        </p:grpSpPr>
        <p:pic>
          <p:nvPicPr>
            <p:cNvPr id="204" name="Google Shape;204;p34"/>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205" name="Google Shape;205;p34"/>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206" name="Google Shape;206;p34"/>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4"/>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4"/>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 name="Google Shape;209;p34"/>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210" name="Google Shape;210;p34"/>
          <p:cNvPicPr preferRelativeResize="0"/>
          <p:nvPr/>
        </p:nvPicPr>
        <p:blipFill rotWithShape="1">
          <a:blip r:embed="rId4">
            <a:alphaModFix/>
          </a:blip>
          <a:srcRect l="7347" t="32547" r="7611" b="28969"/>
          <a:stretch/>
        </p:blipFill>
        <p:spPr>
          <a:xfrm>
            <a:off x="288000" y="4389675"/>
            <a:ext cx="2088003" cy="4285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21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21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21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214"/>
        <p:cNvGrpSpPr/>
        <p:nvPr/>
      </p:nvGrpSpPr>
      <p:grpSpPr>
        <a:xfrm>
          <a:off x="0" y="0"/>
          <a:ext cx="0" cy="0"/>
          <a:chOff x="0" y="0"/>
          <a:chExt cx="0" cy="0"/>
        </a:xfrm>
      </p:grpSpPr>
      <p:sp>
        <p:nvSpPr>
          <p:cNvPr id="215" name="Google Shape;215;p38"/>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8"/>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18" name="Google Shape;218;p3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219" name="Google Shape;219;p38"/>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220"/>
        <p:cNvGrpSpPr/>
        <p:nvPr/>
      </p:nvGrpSpPr>
      <p:grpSpPr>
        <a:xfrm>
          <a:off x="0" y="0"/>
          <a:ext cx="0" cy="0"/>
          <a:chOff x="0" y="0"/>
          <a:chExt cx="0" cy="0"/>
        </a:xfrm>
      </p:grpSpPr>
      <p:sp>
        <p:nvSpPr>
          <p:cNvPr id="221" name="Google Shape;221;p39"/>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9"/>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24" name="Google Shape;224;p3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225"/>
        <p:cNvGrpSpPr/>
        <p:nvPr/>
      </p:nvGrpSpPr>
      <p:grpSpPr>
        <a:xfrm>
          <a:off x="0" y="0"/>
          <a:ext cx="0" cy="0"/>
          <a:chOff x="0" y="0"/>
          <a:chExt cx="0" cy="0"/>
        </a:xfrm>
      </p:grpSpPr>
      <p:sp>
        <p:nvSpPr>
          <p:cNvPr id="226" name="Google Shape;226;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27" name="Google Shape;227;p4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231"/>
        <p:cNvGrpSpPr/>
        <p:nvPr/>
      </p:nvGrpSpPr>
      <p:grpSpPr>
        <a:xfrm>
          <a:off x="0" y="0"/>
          <a:ext cx="0" cy="0"/>
          <a:chOff x="0" y="0"/>
          <a:chExt cx="0" cy="0"/>
        </a:xfrm>
      </p:grpSpPr>
      <p:sp>
        <p:nvSpPr>
          <p:cNvPr id="232" name="Google Shape;232;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33" name="Google Shape;233;p41"/>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1"/>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1"/>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1"/>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237" name="Google Shape;237;p41"/>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238" name="Google Shape;238;p41"/>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FFFFFF"/>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32" name="Google Shape;32;p5"/>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rgbClr val="FFFFFF"/>
              </a:buClr>
              <a:buSzPts val="1500"/>
              <a:buNone/>
              <a:defRPr sz="1500">
                <a:solidFill>
                  <a:srgbClr val="FFFFFF"/>
                </a:solidFill>
              </a:defRPr>
            </a:lvl1pPr>
            <a:lvl2pPr marL="914400" lvl="1" indent="-228600" algn="l">
              <a:lnSpc>
                <a:spcPct val="100000"/>
              </a:lnSpc>
              <a:spcBef>
                <a:spcPts val="0"/>
              </a:spcBef>
              <a:spcAft>
                <a:spcPts val="0"/>
              </a:spcAft>
              <a:buClr>
                <a:srgbClr val="FFFFFF"/>
              </a:buClr>
              <a:buSzPts val="1500"/>
              <a:buNone/>
              <a:defRPr sz="1500">
                <a:solidFill>
                  <a:srgbClr val="FFFFFF"/>
                </a:solidFill>
              </a:defRPr>
            </a:lvl2pPr>
            <a:lvl3pPr marL="1371600" lvl="2" indent="-228600" algn="l">
              <a:lnSpc>
                <a:spcPct val="100000"/>
              </a:lnSpc>
              <a:spcBef>
                <a:spcPts val="0"/>
              </a:spcBef>
              <a:spcAft>
                <a:spcPts val="0"/>
              </a:spcAft>
              <a:buClr>
                <a:srgbClr val="FFFFFF"/>
              </a:buClr>
              <a:buSzPts val="1500"/>
              <a:buNone/>
              <a:defRPr sz="1500">
                <a:solidFill>
                  <a:srgbClr val="FFFFFF"/>
                </a:solidFill>
              </a:defRPr>
            </a:lvl3pPr>
            <a:lvl4pPr marL="1828800" lvl="3" indent="-228600" algn="l">
              <a:lnSpc>
                <a:spcPct val="100000"/>
              </a:lnSpc>
              <a:spcBef>
                <a:spcPts val="0"/>
              </a:spcBef>
              <a:spcAft>
                <a:spcPts val="0"/>
              </a:spcAft>
              <a:buClr>
                <a:srgbClr val="FFFFFF"/>
              </a:buClr>
              <a:buSzPts val="1500"/>
              <a:buNone/>
              <a:defRPr sz="1500">
                <a:solidFill>
                  <a:srgbClr val="FFFFFF"/>
                </a:solidFill>
              </a:defRPr>
            </a:lvl4pPr>
            <a:lvl5pPr marL="2286000" lvl="4" indent="-228600" algn="l">
              <a:lnSpc>
                <a:spcPct val="100000"/>
              </a:lnSpc>
              <a:spcBef>
                <a:spcPts val="0"/>
              </a:spcBef>
              <a:spcAft>
                <a:spcPts val="0"/>
              </a:spcAft>
              <a:buClr>
                <a:srgbClr val="FFFFFF"/>
              </a:buClr>
              <a:buSzPts val="1500"/>
              <a:buNone/>
              <a:defRPr sz="1500">
                <a:solidFill>
                  <a:srgbClr val="FFFFFF"/>
                </a:solidFill>
              </a:defRPr>
            </a:lvl5pPr>
            <a:lvl6pPr marL="2743200" lvl="5" indent="-323850" algn="l">
              <a:lnSpc>
                <a:spcPct val="100000"/>
              </a:lnSpc>
              <a:spcBef>
                <a:spcPts val="0"/>
              </a:spcBef>
              <a:spcAft>
                <a:spcPts val="0"/>
              </a:spcAft>
              <a:buClr>
                <a:srgbClr val="FFFFFF"/>
              </a:buClr>
              <a:buSzPts val="1500"/>
              <a:buChar char="•"/>
              <a:defRPr sz="1500">
                <a:solidFill>
                  <a:srgbClr val="FFFFFF"/>
                </a:solidFill>
              </a:defRPr>
            </a:lvl6pPr>
            <a:lvl7pPr marL="3200400" lvl="6" indent="-323850" algn="l">
              <a:lnSpc>
                <a:spcPct val="100000"/>
              </a:lnSpc>
              <a:spcBef>
                <a:spcPts val="0"/>
              </a:spcBef>
              <a:spcAft>
                <a:spcPts val="0"/>
              </a:spcAft>
              <a:buClr>
                <a:srgbClr val="FFFFFF"/>
              </a:buClr>
              <a:buSzPts val="1500"/>
              <a:buChar char="•"/>
              <a:defRPr sz="1500">
                <a:solidFill>
                  <a:srgbClr val="FFFFFF"/>
                </a:solidFill>
              </a:defRPr>
            </a:lvl7pPr>
            <a:lvl8pPr marL="3657600" lvl="7" indent="-323850" algn="l">
              <a:lnSpc>
                <a:spcPct val="100000"/>
              </a:lnSpc>
              <a:spcBef>
                <a:spcPts val="0"/>
              </a:spcBef>
              <a:spcAft>
                <a:spcPts val="0"/>
              </a:spcAft>
              <a:buClr>
                <a:srgbClr val="FFFFFF"/>
              </a:buClr>
              <a:buSzPts val="1500"/>
              <a:buChar char="•"/>
              <a:defRPr sz="1500">
                <a:solidFill>
                  <a:srgbClr val="FFFFFF"/>
                </a:solidFill>
              </a:defRPr>
            </a:lvl8pPr>
            <a:lvl9pPr marL="4114800" lvl="8" indent="-323850" algn="l">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33" name="Google Shape;33;p5"/>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rgbClr val="FFFFFF"/>
              </a:buClr>
              <a:buSzPts val="1500"/>
              <a:buNone/>
              <a:defRPr sz="1500">
                <a:solidFill>
                  <a:srgbClr val="FFFFFF"/>
                </a:solidFill>
              </a:defRPr>
            </a:lvl1pPr>
            <a:lvl2pPr marL="914400" lvl="1" indent="-228600" algn="l">
              <a:lnSpc>
                <a:spcPct val="100000"/>
              </a:lnSpc>
              <a:spcBef>
                <a:spcPts val="0"/>
              </a:spcBef>
              <a:spcAft>
                <a:spcPts val="0"/>
              </a:spcAft>
              <a:buClr>
                <a:srgbClr val="FFFFFF"/>
              </a:buClr>
              <a:buSzPts val="1500"/>
              <a:buNone/>
              <a:defRPr sz="1500">
                <a:solidFill>
                  <a:srgbClr val="FFFFFF"/>
                </a:solidFill>
              </a:defRPr>
            </a:lvl2pPr>
            <a:lvl3pPr marL="1371600" lvl="2" indent="-228600" algn="l">
              <a:lnSpc>
                <a:spcPct val="100000"/>
              </a:lnSpc>
              <a:spcBef>
                <a:spcPts val="0"/>
              </a:spcBef>
              <a:spcAft>
                <a:spcPts val="0"/>
              </a:spcAft>
              <a:buClr>
                <a:srgbClr val="FFFFFF"/>
              </a:buClr>
              <a:buSzPts val="1500"/>
              <a:buNone/>
              <a:defRPr sz="1500">
                <a:solidFill>
                  <a:srgbClr val="FFFFFF"/>
                </a:solidFill>
              </a:defRPr>
            </a:lvl3pPr>
            <a:lvl4pPr marL="1828800" lvl="3" indent="-228600" algn="l">
              <a:lnSpc>
                <a:spcPct val="100000"/>
              </a:lnSpc>
              <a:spcBef>
                <a:spcPts val="0"/>
              </a:spcBef>
              <a:spcAft>
                <a:spcPts val="0"/>
              </a:spcAft>
              <a:buClr>
                <a:srgbClr val="FFFFFF"/>
              </a:buClr>
              <a:buSzPts val="1500"/>
              <a:buNone/>
              <a:defRPr sz="1500">
                <a:solidFill>
                  <a:srgbClr val="FFFFFF"/>
                </a:solidFill>
              </a:defRPr>
            </a:lvl4pPr>
            <a:lvl5pPr marL="2286000" lvl="4" indent="-228600" algn="l">
              <a:lnSpc>
                <a:spcPct val="100000"/>
              </a:lnSpc>
              <a:spcBef>
                <a:spcPts val="0"/>
              </a:spcBef>
              <a:spcAft>
                <a:spcPts val="0"/>
              </a:spcAft>
              <a:buClr>
                <a:srgbClr val="FFFFFF"/>
              </a:buClr>
              <a:buSzPts val="1500"/>
              <a:buNone/>
              <a:defRPr sz="1500">
                <a:solidFill>
                  <a:srgbClr val="FFFFFF"/>
                </a:solidFill>
              </a:defRPr>
            </a:lvl5pPr>
            <a:lvl6pPr marL="2743200" lvl="5" indent="-323850" algn="l">
              <a:lnSpc>
                <a:spcPct val="100000"/>
              </a:lnSpc>
              <a:spcBef>
                <a:spcPts val="0"/>
              </a:spcBef>
              <a:spcAft>
                <a:spcPts val="0"/>
              </a:spcAft>
              <a:buClr>
                <a:srgbClr val="FFFFFF"/>
              </a:buClr>
              <a:buSzPts val="1500"/>
              <a:buChar char="•"/>
              <a:defRPr sz="1500">
                <a:solidFill>
                  <a:srgbClr val="FFFFFF"/>
                </a:solidFill>
              </a:defRPr>
            </a:lvl6pPr>
            <a:lvl7pPr marL="3200400" lvl="6" indent="-323850" algn="l">
              <a:lnSpc>
                <a:spcPct val="100000"/>
              </a:lnSpc>
              <a:spcBef>
                <a:spcPts val="0"/>
              </a:spcBef>
              <a:spcAft>
                <a:spcPts val="0"/>
              </a:spcAft>
              <a:buClr>
                <a:srgbClr val="FFFFFF"/>
              </a:buClr>
              <a:buSzPts val="1500"/>
              <a:buChar char="•"/>
              <a:defRPr sz="1500">
                <a:solidFill>
                  <a:srgbClr val="FFFFFF"/>
                </a:solidFill>
              </a:defRPr>
            </a:lvl7pPr>
            <a:lvl8pPr marL="3657600" lvl="7" indent="-323850" algn="l">
              <a:lnSpc>
                <a:spcPct val="100000"/>
              </a:lnSpc>
              <a:spcBef>
                <a:spcPts val="0"/>
              </a:spcBef>
              <a:spcAft>
                <a:spcPts val="0"/>
              </a:spcAft>
              <a:buClr>
                <a:srgbClr val="FFFFFF"/>
              </a:buClr>
              <a:buSzPts val="1500"/>
              <a:buChar char="•"/>
              <a:defRPr sz="1500">
                <a:solidFill>
                  <a:srgbClr val="FFFFFF"/>
                </a:solidFill>
              </a:defRPr>
            </a:lvl8pPr>
            <a:lvl9pPr marL="4114800" lvl="8" indent="-323850" algn="l">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34" name="Google Shape;34;p5"/>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rgbClr val="FFFFFF"/>
              </a:buClr>
              <a:buSzPts val="1500"/>
              <a:buNone/>
              <a:defRPr sz="1500">
                <a:solidFill>
                  <a:srgbClr val="FFFFFF"/>
                </a:solidFill>
              </a:defRPr>
            </a:lvl1pPr>
            <a:lvl2pPr marL="914400" lvl="1" indent="-228600" algn="l">
              <a:lnSpc>
                <a:spcPct val="100000"/>
              </a:lnSpc>
              <a:spcBef>
                <a:spcPts val="0"/>
              </a:spcBef>
              <a:spcAft>
                <a:spcPts val="0"/>
              </a:spcAft>
              <a:buClr>
                <a:srgbClr val="FFFFFF"/>
              </a:buClr>
              <a:buSzPts val="1500"/>
              <a:buNone/>
              <a:defRPr sz="1500">
                <a:solidFill>
                  <a:srgbClr val="FFFFFF"/>
                </a:solidFill>
              </a:defRPr>
            </a:lvl2pPr>
            <a:lvl3pPr marL="1371600" lvl="2" indent="-228600" algn="l">
              <a:lnSpc>
                <a:spcPct val="100000"/>
              </a:lnSpc>
              <a:spcBef>
                <a:spcPts val="0"/>
              </a:spcBef>
              <a:spcAft>
                <a:spcPts val="0"/>
              </a:spcAft>
              <a:buClr>
                <a:srgbClr val="FFFFFF"/>
              </a:buClr>
              <a:buSzPts val="1500"/>
              <a:buNone/>
              <a:defRPr sz="1500">
                <a:solidFill>
                  <a:srgbClr val="FFFFFF"/>
                </a:solidFill>
              </a:defRPr>
            </a:lvl3pPr>
            <a:lvl4pPr marL="1828800" lvl="3" indent="-228600" algn="l">
              <a:lnSpc>
                <a:spcPct val="100000"/>
              </a:lnSpc>
              <a:spcBef>
                <a:spcPts val="0"/>
              </a:spcBef>
              <a:spcAft>
                <a:spcPts val="0"/>
              </a:spcAft>
              <a:buClr>
                <a:srgbClr val="FFFFFF"/>
              </a:buClr>
              <a:buSzPts val="1500"/>
              <a:buNone/>
              <a:defRPr sz="1500">
                <a:solidFill>
                  <a:srgbClr val="FFFFFF"/>
                </a:solidFill>
              </a:defRPr>
            </a:lvl4pPr>
            <a:lvl5pPr marL="2286000" lvl="4" indent="-228600" algn="l">
              <a:lnSpc>
                <a:spcPct val="100000"/>
              </a:lnSpc>
              <a:spcBef>
                <a:spcPts val="0"/>
              </a:spcBef>
              <a:spcAft>
                <a:spcPts val="0"/>
              </a:spcAft>
              <a:buClr>
                <a:srgbClr val="FFFFFF"/>
              </a:buClr>
              <a:buSzPts val="1500"/>
              <a:buNone/>
              <a:defRPr sz="1500">
                <a:solidFill>
                  <a:srgbClr val="FFFFFF"/>
                </a:solidFill>
              </a:defRPr>
            </a:lvl5pPr>
            <a:lvl6pPr marL="2743200" lvl="5" indent="-323850" algn="l">
              <a:lnSpc>
                <a:spcPct val="100000"/>
              </a:lnSpc>
              <a:spcBef>
                <a:spcPts val="0"/>
              </a:spcBef>
              <a:spcAft>
                <a:spcPts val="0"/>
              </a:spcAft>
              <a:buClr>
                <a:srgbClr val="FFFFFF"/>
              </a:buClr>
              <a:buSzPts val="1500"/>
              <a:buChar char="•"/>
              <a:defRPr sz="1500">
                <a:solidFill>
                  <a:srgbClr val="FFFFFF"/>
                </a:solidFill>
              </a:defRPr>
            </a:lvl6pPr>
            <a:lvl7pPr marL="3200400" lvl="6" indent="-323850" algn="l">
              <a:lnSpc>
                <a:spcPct val="100000"/>
              </a:lnSpc>
              <a:spcBef>
                <a:spcPts val="0"/>
              </a:spcBef>
              <a:spcAft>
                <a:spcPts val="0"/>
              </a:spcAft>
              <a:buClr>
                <a:srgbClr val="FFFFFF"/>
              </a:buClr>
              <a:buSzPts val="1500"/>
              <a:buChar char="•"/>
              <a:defRPr sz="1500">
                <a:solidFill>
                  <a:srgbClr val="FFFFFF"/>
                </a:solidFill>
              </a:defRPr>
            </a:lvl7pPr>
            <a:lvl8pPr marL="3657600" lvl="7" indent="-323850" algn="l">
              <a:lnSpc>
                <a:spcPct val="100000"/>
              </a:lnSpc>
              <a:spcBef>
                <a:spcPts val="0"/>
              </a:spcBef>
              <a:spcAft>
                <a:spcPts val="0"/>
              </a:spcAft>
              <a:buClr>
                <a:srgbClr val="FFFFFF"/>
              </a:buClr>
              <a:buSzPts val="1500"/>
              <a:buChar char="•"/>
              <a:defRPr sz="1500">
                <a:solidFill>
                  <a:srgbClr val="FFFFFF"/>
                </a:solidFill>
              </a:defRPr>
            </a:lvl8pPr>
            <a:lvl9pPr marL="4114800" lvl="8" indent="-323850" algn="l">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35" name="Google Shape;35;p5"/>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1" name="Google Shape;241;p42"/>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2"/>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2"/>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2"/>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245" name="Google Shape;245;p42"/>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246"/>
        <p:cNvGrpSpPr/>
        <p:nvPr/>
      </p:nvGrpSpPr>
      <p:grpSpPr>
        <a:xfrm>
          <a:off x="0" y="0"/>
          <a:ext cx="0" cy="0"/>
          <a:chOff x="0" y="0"/>
          <a:chExt cx="0" cy="0"/>
        </a:xfrm>
      </p:grpSpPr>
      <p:sp>
        <p:nvSpPr>
          <p:cNvPr id="247" name="Google Shape;247;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8" name="Google Shape;248;p43"/>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3"/>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3"/>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3"/>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252" name="Google Shape;252;p43"/>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55" name="Google Shape;255;p44"/>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4"/>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258"/>
        <p:cNvGrpSpPr/>
        <p:nvPr/>
      </p:nvGrpSpPr>
      <p:grpSpPr>
        <a:xfrm>
          <a:off x="0" y="0"/>
          <a:ext cx="0" cy="0"/>
          <a:chOff x="0" y="0"/>
          <a:chExt cx="0" cy="0"/>
        </a:xfrm>
      </p:grpSpPr>
      <p:sp>
        <p:nvSpPr>
          <p:cNvPr id="259" name="Google Shape;259;p45"/>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pic>
        <p:nvPicPr>
          <p:cNvPr id="260" name="Google Shape;260;p45"/>
          <p:cNvPicPr preferRelativeResize="0"/>
          <p:nvPr/>
        </p:nvPicPr>
        <p:blipFill rotWithShape="1">
          <a:blip r:embed="rId2">
            <a:alphaModFix/>
          </a:blip>
          <a:srcRect/>
          <a:stretch/>
        </p:blipFill>
        <p:spPr>
          <a:xfrm>
            <a:off x="2975050" y="456025"/>
            <a:ext cx="8270744" cy="5240902"/>
          </a:xfrm>
          <a:prstGeom prst="rect">
            <a:avLst/>
          </a:prstGeom>
          <a:noFill/>
          <a:ln>
            <a:noFill/>
          </a:ln>
        </p:spPr>
      </p:pic>
      <p:sp>
        <p:nvSpPr>
          <p:cNvPr id="261" name="Google Shape;261;p45"/>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262" name="Google Shape;262;p45"/>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263"/>
        <p:cNvGrpSpPr/>
        <p:nvPr/>
      </p:nvGrpSpPr>
      <p:grpSpPr>
        <a:xfrm>
          <a:off x="0" y="0"/>
          <a:ext cx="0" cy="0"/>
          <a:chOff x="0" y="0"/>
          <a:chExt cx="0" cy="0"/>
        </a:xfrm>
      </p:grpSpPr>
      <p:sp>
        <p:nvSpPr>
          <p:cNvPr id="264" name="Google Shape;264;p46"/>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265" name="Google Shape;265;p46"/>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266" name="Google Shape;266;p46"/>
          <p:cNvPicPr preferRelativeResize="0"/>
          <p:nvPr/>
        </p:nvPicPr>
        <p:blipFill rotWithShape="1">
          <a:blip r:embed="rId2">
            <a:alphaModFix/>
          </a:blip>
          <a:srcRect/>
          <a:stretch/>
        </p:blipFill>
        <p:spPr>
          <a:xfrm>
            <a:off x="948098" y="937700"/>
            <a:ext cx="7247806" cy="459267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269" name="Google Shape;269;p47"/>
          <p:cNvGrpSpPr/>
          <p:nvPr/>
        </p:nvGrpSpPr>
        <p:grpSpPr>
          <a:xfrm>
            <a:off x="4870457" y="830750"/>
            <a:ext cx="4589517" cy="4887577"/>
            <a:chOff x="3458353" y="512653"/>
            <a:chExt cx="5769348" cy="5951750"/>
          </a:xfrm>
        </p:grpSpPr>
        <p:pic>
          <p:nvPicPr>
            <p:cNvPr id="270" name="Google Shape;270;p47"/>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271" name="Google Shape;271;p47"/>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272" name="Google Shape;272;p47"/>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7"/>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7"/>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5" name="Google Shape;275;p47"/>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276" name="Google Shape;276;p47"/>
          <p:cNvPicPr preferRelativeResize="0"/>
          <p:nvPr/>
        </p:nvPicPr>
        <p:blipFill rotWithShape="1">
          <a:blip r:embed="rId4">
            <a:alphaModFix/>
          </a:blip>
          <a:srcRect l="7347" t="32547" r="7611" b="28969"/>
          <a:stretch/>
        </p:blipFill>
        <p:spPr>
          <a:xfrm>
            <a:off x="288000" y="4389675"/>
            <a:ext cx="2088003" cy="4285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277"/>
        <p:cNvGrpSpPr/>
        <p:nvPr/>
      </p:nvGrpSpPr>
      <p:grpSpPr>
        <a:xfrm>
          <a:off x="0" y="0"/>
          <a:ext cx="0" cy="0"/>
          <a:chOff x="0" y="0"/>
          <a:chExt cx="0" cy="0"/>
        </a:xfrm>
      </p:grpSpPr>
      <p:sp>
        <p:nvSpPr>
          <p:cNvPr id="278" name="Google Shape;278;p48"/>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280" name="Google Shape;280;p48"/>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marL="914400" lvl="1"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marL="1371600" lvl="2"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marL="1828800" lvl="3"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marL="2286000" lvl="4"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81" name="Google Shape;281;p48"/>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282" name="Google Shape;282;p48"/>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8"/>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8"/>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8"/>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86"/>
        <p:cNvGrpSpPr/>
        <p:nvPr/>
      </p:nvGrpSpPr>
      <p:grpSpPr>
        <a:xfrm>
          <a:off x="0" y="0"/>
          <a:ext cx="0" cy="0"/>
          <a:chOff x="0" y="0"/>
          <a:chExt cx="0" cy="0"/>
        </a:xfrm>
      </p:grpSpPr>
      <p:pic>
        <p:nvPicPr>
          <p:cNvPr id="287" name="Google Shape;287;p49"/>
          <p:cNvPicPr preferRelativeResize="0"/>
          <p:nvPr/>
        </p:nvPicPr>
        <p:blipFill rotWithShape="1">
          <a:blip r:embed="rId2">
            <a:alphaModFix/>
          </a:blip>
          <a:srcRect/>
          <a:stretch/>
        </p:blipFill>
        <p:spPr>
          <a:xfrm>
            <a:off x="0" y="-500"/>
            <a:ext cx="9143994" cy="5144491"/>
          </a:xfrm>
          <a:prstGeom prst="rect">
            <a:avLst/>
          </a:prstGeom>
          <a:noFill/>
          <a:ln>
            <a:noFill/>
          </a:ln>
        </p:spPr>
      </p:pic>
      <p:pic>
        <p:nvPicPr>
          <p:cNvPr id="288" name="Google Shape;288;p49"/>
          <p:cNvPicPr preferRelativeResize="0"/>
          <p:nvPr/>
        </p:nvPicPr>
        <p:blipFill rotWithShape="1">
          <a:blip r:embed="rId3">
            <a:alphaModFix amt="64000"/>
          </a:blip>
          <a:srcRect/>
          <a:stretch/>
        </p:blipFill>
        <p:spPr>
          <a:xfrm>
            <a:off x="2887524" y="1440500"/>
            <a:ext cx="7480525" cy="3703000"/>
          </a:xfrm>
          <a:prstGeom prst="rect">
            <a:avLst/>
          </a:prstGeom>
          <a:noFill/>
          <a:ln>
            <a:noFill/>
          </a:ln>
        </p:spPr>
      </p:pic>
      <p:pic>
        <p:nvPicPr>
          <p:cNvPr id="289" name="Google Shape;289;p49"/>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290" name="Google Shape;290;p49"/>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9"/>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9"/>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9"/>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94"/>
        <p:cNvGrpSpPr/>
        <p:nvPr/>
      </p:nvGrpSpPr>
      <p:grpSpPr>
        <a:xfrm>
          <a:off x="0" y="0"/>
          <a:ext cx="0" cy="0"/>
          <a:chOff x="0" y="0"/>
          <a:chExt cx="0" cy="0"/>
        </a:xfrm>
      </p:grpSpPr>
      <p:sp>
        <p:nvSpPr>
          <p:cNvPr id="295" name="Google Shape;295;p50"/>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296" name="Google Shape;296;p50"/>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97"/>
        <p:cNvGrpSpPr/>
        <p:nvPr/>
      </p:nvGrpSpPr>
      <p:grpSpPr>
        <a:xfrm>
          <a:off x="0" y="0"/>
          <a:ext cx="0" cy="0"/>
          <a:chOff x="0" y="0"/>
          <a:chExt cx="0" cy="0"/>
        </a:xfrm>
      </p:grpSpPr>
      <p:sp>
        <p:nvSpPr>
          <p:cNvPr id="298" name="Google Shape;298;p51"/>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40" name="Google Shape;40;p6"/>
          <p:cNvGrpSpPr/>
          <p:nvPr/>
        </p:nvGrpSpPr>
        <p:grpSpPr>
          <a:xfrm>
            <a:off x="3500203" y="-104619"/>
            <a:ext cx="5769349" cy="5951747"/>
            <a:chOff x="3458353" y="512656"/>
            <a:chExt cx="5769349" cy="5951747"/>
          </a:xfrm>
        </p:grpSpPr>
        <p:pic>
          <p:nvPicPr>
            <p:cNvPr id="41" name="Google Shape;41;p6"/>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42" name="Google Shape;42;p6"/>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43" name="Google Shape;43;p6"/>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 name="Google Shape;46;p6"/>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47" name="Google Shape;47;p6"/>
          <p:cNvPicPr preferRelativeResize="0"/>
          <p:nvPr/>
        </p:nvPicPr>
        <p:blipFill rotWithShape="1">
          <a:blip r:embed="rId4">
            <a:alphaModFix/>
          </a:blip>
          <a:srcRect l="7347" t="32550" r="7611" b="28969"/>
          <a:stretch/>
        </p:blipFill>
        <p:spPr>
          <a:xfrm>
            <a:off x="288000" y="4389675"/>
            <a:ext cx="2088003" cy="4285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99"/>
        <p:cNvGrpSpPr/>
        <p:nvPr/>
      </p:nvGrpSpPr>
      <p:grpSpPr>
        <a:xfrm>
          <a:off x="0" y="0"/>
          <a:ext cx="0" cy="0"/>
          <a:chOff x="0" y="0"/>
          <a:chExt cx="0" cy="0"/>
        </a:xfrm>
      </p:grpSpPr>
      <p:sp>
        <p:nvSpPr>
          <p:cNvPr id="300" name="Google Shape;300;p52"/>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1" name="Google Shape;301;p52"/>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FFFFFF"/>
        </a:solidFill>
        <a:effectLst/>
      </p:bgPr>
    </p:bg>
    <p:spTree>
      <p:nvGrpSpPr>
        <p:cNvPr id="1" name="Shape 305"/>
        <p:cNvGrpSpPr/>
        <p:nvPr/>
      </p:nvGrpSpPr>
      <p:grpSpPr>
        <a:xfrm>
          <a:off x="0" y="0"/>
          <a:ext cx="0" cy="0"/>
          <a:chOff x="0" y="0"/>
          <a:chExt cx="0" cy="0"/>
        </a:xfrm>
      </p:grpSpPr>
      <p:sp>
        <p:nvSpPr>
          <p:cNvPr id="306" name="Google Shape;306;p54"/>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Clr>
                <a:srgbClr val="000000"/>
              </a:buClr>
              <a:buSzPts val="3500"/>
              <a:buNone/>
              <a:defRPr sz="3500">
                <a:solidFill>
                  <a:srgbClr val="000000"/>
                </a:solidFill>
              </a:defRPr>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sp>
        <p:nvSpPr>
          <p:cNvPr id="307" name="Google Shape;307;p54"/>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54"/>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54"/>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0" name="Google Shape;310;p54"/>
          <p:cNvPicPr preferRelativeResize="0"/>
          <p:nvPr/>
        </p:nvPicPr>
        <p:blipFill rotWithShape="1">
          <a:blip r:embed="rId2">
            <a:alphaModFix/>
          </a:blip>
          <a:srcRect/>
          <a:stretch/>
        </p:blipFill>
        <p:spPr>
          <a:xfrm>
            <a:off x="7434400" y="4611843"/>
            <a:ext cx="1517769" cy="32963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311"/>
        <p:cNvGrpSpPr/>
        <p:nvPr/>
      </p:nvGrpSpPr>
      <p:grpSpPr>
        <a:xfrm>
          <a:off x="0" y="0"/>
          <a:ext cx="0" cy="0"/>
          <a:chOff x="0" y="0"/>
          <a:chExt cx="0" cy="0"/>
        </a:xfrm>
      </p:grpSpPr>
      <p:grpSp>
        <p:nvGrpSpPr>
          <p:cNvPr id="312" name="Google Shape;312;p55"/>
          <p:cNvGrpSpPr/>
          <p:nvPr/>
        </p:nvGrpSpPr>
        <p:grpSpPr>
          <a:xfrm>
            <a:off x="3500203" y="-104622"/>
            <a:ext cx="5769348" cy="5951750"/>
            <a:chOff x="3458353" y="512653"/>
            <a:chExt cx="5769348" cy="5951750"/>
          </a:xfrm>
        </p:grpSpPr>
        <p:pic>
          <p:nvPicPr>
            <p:cNvPr id="313" name="Google Shape;313;p55"/>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314" name="Google Shape;314;p55"/>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315" name="Google Shape;315;p55"/>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sp>
        <p:nvSpPr>
          <p:cNvPr id="316" name="Google Shape;316;p55"/>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5"/>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5"/>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9" name="Google Shape;319;p55"/>
          <p:cNvPicPr preferRelativeResize="0"/>
          <p:nvPr/>
        </p:nvPicPr>
        <p:blipFill rotWithShape="1">
          <a:blip r:embed="rId3">
            <a:alphaModFix/>
          </a:blip>
          <a:srcRect/>
          <a:stretch/>
        </p:blipFill>
        <p:spPr>
          <a:xfrm>
            <a:off x="7400354" y="4458500"/>
            <a:ext cx="1338247" cy="2909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rgbClr val="FFFFFF"/>
        </a:solidFill>
        <a:effectLst/>
      </p:bgPr>
    </p:bg>
    <p:spTree>
      <p:nvGrpSpPr>
        <p:cNvPr id="1" name="Shape 320"/>
        <p:cNvGrpSpPr/>
        <p:nvPr/>
      </p:nvGrpSpPr>
      <p:grpSpPr>
        <a:xfrm>
          <a:off x="0" y="0"/>
          <a:ext cx="0" cy="0"/>
          <a:chOff x="0" y="0"/>
          <a:chExt cx="0" cy="0"/>
        </a:xfrm>
      </p:grpSpPr>
      <p:grpSp>
        <p:nvGrpSpPr>
          <p:cNvPr id="321" name="Google Shape;321;p56"/>
          <p:cNvGrpSpPr/>
          <p:nvPr/>
        </p:nvGrpSpPr>
        <p:grpSpPr>
          <a:xfrm>
            <a:off x="384048" y="0"/>
            <a:ext cx="2222100" cy="1115399"/>
            <a:chOff x="2500250" y="2823612"/>
            <a:chExt cx="2222100" cy="1115399"/>
          </a:xfrm>
        </p:grpSpPr>
        <p:sp>
          <p:nvSpPr>
            <p:cNvPr id="322" name="Google Shape;322;p56"/>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6"/>
            <p:cNvSpPr/>
            <p:nvPr/>
          </p:nvSpPr>
          <p:spPr>
            <a:xfrm rot="5400000">
              <a:off x="2212250" y="3559511"/>
              <a:ext cx="667500" cy="91500"/>
            </a:xfrm>
            <a:prstGeom prst="rect">
              <a:avLst/>
            </a:prstGeom>
            <a:solidFill>
              <a:srgbClr val="29378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6"/>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5" name="Google Shape;325;p5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algn="l" rtl="0">
              <a:lnSpc>
                <a:spcPct val="100000"/>
              </a:lnSpc>
              <a:spcBef>
                <a:spcPts val="0"/>
              </a:spcBef>
              <a:spcAft>
                <a:spcPts val="0"/>
              </a:spcAft>
              <a:buClr>
                <a:srgbClr val="000000"/>
              </a:buClr>
              <a:buSzPts val="2400"/>
              <a:buNone/>
              <a:defRPr sz="2400">
                <a:solidFill>
                  <a:srgbClr val="000000"/>
                </a:solidFill>
              </a:defRPr>
            </a:lvl2pPr>
            <a:lvl3pPr lvl="2" algn="l" rtl="0">
              <a:lnSpc>
                <a:spcPct val="100000"/>
              </a:lnSpc>
              <a:spcBef>
                <a:spcPts val="0"/>
              </a:spcBef>
              <a:spcAft>
                <a:spcPts val="0"/>
              </a:spcAft>
              <a:buClr>
                <a:srgbClr val="000000"/>
              </a:buClr>
              <a:buSzPts val="2400"/>
              <a:buNone/>
              <a:defRPr sz="2400">
                <a:solidFill>
                  <a:srgbClr val="000000"/>
                </a:solidFill>
              </a:defRPr>
            </a:lvl3pPr>
            <a:lvl4pPr lvl="3" algn="l" rtl="0">
              <a:lnSpc>
                <a:spcPct val="100000"/>
              </a:lnSpc>
              <a:spcBef>
                <a:spcPts val="0"/>
              </a:spcBef>
              <a:spcAft>
                <a:spcPts val="0"/>
              </a:spcAft>
              <a:buClr>
                <a:srgbClr val="000000"/>
              </a:buClr>
              <a:buSzPts val="2400"/>
              <a:buNone/>
              <a:defRPr sz="2400">
                <a:solidFill>
                  <a:srgbClr val="000000"/>
                </a:solidFill>
              </a:defRPr>
            </a:lvl4pPr>
            <a:lvl5pPr lvl="4" algn="l" rtl="0">
              <a:lnSpc>
                <a:spcPct val="100000"/>
              </a:lnSpc>
              <a:spcBef>
                <a:spcPts val="0"/>
              </a:spcBef>
              <a:spcAft>
                <a:spcPts val="0"/>
              </a:spcAft>
              <a:buClr>
                <a:srgbClr val="000000"/>
              </a:buClr>
              <a:buSzPts val="2400"/>
              <a:buNone/>
              <a:defRPr sz="2400">
                <a:solidFill>
                  <a:srgbClr val="000000"/>
                </a:solidFill>
              </a:defRPr>
            </a:lvl5pPr>
            <a:lvl6pPr lvl="5" algn="l" rtl="0">
              <a:lnSpc>
                <a:spcPct val="100000"/>
              </a:lnSpc>
              <a:spcBef>
                <a:spcPts val="0"/>
              </a:spcBef>
              <a:spcAft>
                <a:spcPts val="0"/>
              </a:spcAft>
              <a:buClr>
                <a:srgbClr val="000000"/>
              </a:buClr>
              <a:buSzPts val="2400"/>
              <a:buNone/>
              <a:defRPr sz="2400">
                <a:solidFill>
                  <a:srgbClr val="000000"/>
                </a:solidFill>
              </a:defRPr>
            </a:lvl6pPr>
            <a:lvl7pPr lvl="6" algn="l" rtl="0">
              <a:lnSpc>
                <a:spcPct val="100000"/>
              </a:lnSpc>
              <a:spcBef>
                <a:spcPts val="0"/>
              </a:spcBef>
              <a:spcAft>
                <a:spcPts val="0"/>
              </a:spcAft>
              <a:buClr>
                <a:srgbClr val="000000"/>
              </a:buClr>
              <a:buSzPts val="2400"/>
              <a:buNone/>
              <a:defRPr sz="2400">
                <a:solidFill>
                  <a:srgbClr val="000000"/>
                </a:solidFill>
              </a:defRPr>
            </a:lvl7pPr>
            <a:lvl8pPr lvl="7" algn="l" rtl="0">
              <a:lnSpc>
                <a:spcPct val="100000"/>
              </a:lnSpc>
              <a:spcBef>
                <a:spcPts val="0"/>
              </a:spcBef>
              <a:spcAft>
                <a:spcPts val="0"/>
              </a:spcAft>
              <a:buClr>
                <a:srgbClr val="000000"/>
              </a:buClr>
              <a:buSzPts val="2400"/>
              <a:buNone/>
              <a:defRPr sz="2400">
                <a:solidFill>
                  <a:srgbClr val="000000"/>
                </a:solidFill>
              </a:defRPr>
            </a:lvl8pPr>
            <a:lvl9pPr lvl="8" algn="l" rtl="0">
              <a:lnSpc>
                <a:spcPct val="100000"/>
              </a:lnSpc>
              <a:spcBef>
                <a:spcPts val="0"/>
              </a:spcBef>
              <a:spcAft>
                <a:spcPts val="0"/>
              </a:spcAft>
              <a:buClr>
                <a:srgbClr val="000000"/>
              </a:buClr>
              <a:buSzPts val="2400"/>
              <a:buNone/>
              <a:defRPr sz="2400">
                <a:solidFill>
                  <a:srgbClr val="000000"/>
                </a:solidFill>
              </a:defRPr>
            </a:lvl9pPr>
          </a:lstStyle>
          <a:p>
            <a:endParaRPr/>
          </a:p>
        </p:txBody>
      </p:sp>
      <p:sp>
        <p:nvSpPr>
          <p:cNvPr id="326" name="Google Shape;326;p5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algn="l" rtl="0">
              <a:lnSpc>
                <a:spcPct val="100000"/>
              </a:lnSpc>
              <a:spcBef>
                <a:spcPts val="0"/>
              </a:spcBef>
              <a:spcAft>
                <a:spcPts val="0"/>
              </a:spcAft>
              <a:buClr>
                <a:srgbClr val="000000"/>
              </a:buClr>
              <a:buSzPts val="2700"/>
              <a:buNone/>
              <a:defRPr>
                <a:solidFill>
                  <a:srgbClr val="000000"/>
                </a:solidFill>
              </a:defRPr>
            </a:lvl2pPr>
            <a:lvl3pPr lvl="2" algn="l" rtl="0">
              <a:lnSpc>
                <a:spcPct val="100000"/>
              </a:lnSpc>
              <a:spcBef>
                <a:spcPts val="0"/>
              </a:spcBef>
              <a:spcAft>
                <a:spcPts val="0"/>
              </a:spcAft>
              <a:buClr>
                <a:srgbClr val="000000"/>
              </a:buClr>
              <a:buSzPts val="2700"/>
              <a:buNone/>
              <a:defRPr>
                <a:solidFill>
                  <a:srgbClr val="000000"/>
                </a:solidFill>
              </a:defRPr>
            </a:lvl3pPr>
            <a:lvl4pPr lvl="3" algn="l" rtl="0">
              <a:lnSpc>
                <a:spcPct val="100000"/>
              </a:lnSpc>
              <a:spcBef>
                <a:spcPts val="0"/>
              </a:spcBef>
              <a:spcAft>
                <a:spcPts val="0"/>
              </a:spcAft>
              <a:buClr>
                <a:srgbClr val="000000"/>
              </a:buClr>
              <a:buSzPts val="2700"/>
              <a:buNone/>
              <a:defRPr>
                <a:solidFill>
                  <a:srgbClr val="000000"/>
                </a:solidFill>
              </a:defRPr>
            </a:lvl4pPr>
            <a:lvl5pPr lvl="4" algn="l" rtl="0">
              <a:lnSpc>
                <a:spcPct val="100000"/>
              </a:lnSpc>
              <a:spcBef>
                <a:spcPts val="0"/>
              </a:spcBef>
              <a:spcAft>
                <a:spcPts val="0"/>
              </a:spcAft>
              <a:buClr>
                <a:srgbClr val="000000"/>
              </a:buClr>
              <a:buSzPts val="2700"/>
              <a:buNone/>
              <a:defRPr>
                <a:solidFill>
                  <a:srgbClr val="000000"/>
                </a:solidFill>
              </a:defRPr>
            </a:lvl5pPr>
            <a:lvl6pPr lvl="5" algn="l" rtl="0">
              <a:lnSpc>
                <a:spcPct val="100000"/>
              </a:lnSpc>
              <a:spcBef>
                <a:spcPts val="0"/>
              </a:spcBef>
              <a:spcAft>
                <a:spcPts val="0"/>
              </a:spcAft>
              <a:buClr>
                <a:srgbClr val="000000"/>
              </a:buClr>
              <a:buSzPts val="1900"/>
              <a:buNone/>
              <a:defRPr>
                <a:solidFill>
                  <a:srgbClr val="000000"/>
                </a:solidFill>
              </a:defRPr>
            </a:lvl6pPr>
            <a:lvl7pPr lvl="6" algn="l" rtl="0">
              <a:lnSpc>
                <a:spcPct val="100000"/>
              </a:lnSpc>
              <a:spcBef>
                <a:spcPts val="0"/>
              </a:spcBef>
              <a:spcAft>
                <a:spcPts val="0"/>
              </a:spcAft>
              <a:buClr>
                <a:srgbClr val="000000"/>
              </a:buClr>
              <a:buSzPts val="2700"/>
              <a:buNone/>
              <a:defRPr>
                <a:solidFill>
                  <a:srgbClr val="000000"/>
                </a:solidFill>
              </a:defRPr>
            </a:lvl7pPr>
            <a:lvl8pPr lvl="7" algn="l" rtl="0">
              <a:lnSpc>
                <a:spcPct val="100000"/>
              </a:lnSpc>
              <a:spcBef>
                <a:spcPts val="0"/>
              </a:spcBef>
              <a:spcAft>
                <a:spcPts val="0"/>
              </a:spcAft>
              <a:buClr>
                <a:srgbClr val="000000"/>
              </a:buClr>
              <a:buSzPts val="2700"/>
              <a:buNone/>
              <a:defRPr>
                <a:solidFill>
                  <a:srgbClr val="000000"/>
                </a:solidFill>
              </a:defRPr>
            </a:lvl8pPr>
            <a:lvl9pPr lvl="8" algn="l" rtl="0">
              <a:lnSpc>
                <a:spcPct val="100000"/>
              </a:lnSpc>
              <a:spcBef>
                <a:spcPts val="0"/>
              </a:spcBef>
              <a:spcAft>
                <a:spcPts val="0"/>
              </a:spcAft>
              <a:buClr>
                <a:srgbClr val="000000"/>
              </a:buClr>
              <a:buSzPts val="2700"/>
              <a:buNone/>
              <a:defRPr>
                <a:solidFill>
                  <a:srgbClr val="000000"/>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FFFFFF"/>
        </a:solidFill>
        <a:effectLst/>
      </p:bgPr>
    </p:bg>
    <p:spTree>
      <p:nvGrpSpPr>
        <p:cNvPr id="1" name="Shape 327"/>
        <p:cNvGrpSpPr/>
        <p:nvPr/>
      </p:nvGrpSpPr>
      <p:grpSpPr>
        <a:xfrm>
          <a:off x="0" y="0"/>
          <a:ext cx="0" cy="0"/>
          <a:chOff x="0" y="0"/>
          <a:chExt cx="0" cy="0"/>
        </a:xfrm>
      </p:grpSpPr>
      <p:sp>
        <p:nvSpPr>
          <p:cNvPr id="328" name="Google Shape;328;p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algn="l" rtl="0">
              <a:lnSpc>
                <a:spcPct val="100000"/>
              </a:lnSpc>
              <a:spcBef>
                <a:spcPts val="0"/>
              </a:spcBef>
              <a:spcAft>
                <a:spcPts val="0"/>
              </a:spcAft>
              <a:buClr>
                <a:srgbClr val="FFFFFF"/>
              </a:buClr>
              <a:buSzPts val="2400"/>
              <a:buNone/>
              <a:defRPr sz="2400">
                <a:solidFill>
                  <a:srgbClr val="FFFFFF"/>
                </a:solidFill>
              </a:defRPr>
            </a:lvl2pPr>
            <a:lvl3pPr lvl="2" algn="l" rtl="0">
              <a:lnSpc>
                <a:spcPct val="100000"/>
              </a:lnSpc>
              <a:spcBef>
                <a:spcPts val="0"/>
              </a:spcBef>
              <a:spcAft>
                <a:spcPts val="0"/>
              </a:spcAft>
              <a:buClr>
                <a:srgbClr val="FFFFFF"/>
              </a:buClr>
              <a:buSzPts val="2400"/>
              <a:buNone/>
              <a:defRPr sz="2400">
                <a:solidFill>
                  <a:srgbClr val="FFFFFF"/>
                </a:solidFill>
              </a:defRPr>
            </a:lvl3pPr>
            <a:lvl4pPr lvl="3" algn="l" rtl="0">
              <a:lnSpc>
                <a:spcPct val="100000"/>
              </a:lnSpc>
              <a:spcBef>
                <a:spcPts val="0"/>
              </a:spcBef>
              <a:spcAft>
                <a:spcPts val="0"/>
              </a:spcAft>
              <a:buClr>
                <a:srgbClr val="FFFFFF"/>
              </a:buClr>
              <a:buSzPts val="2400"/>
              <a:buNone/>
              <a:defRPr sz="2400">
                <a:solidFill>
                  <a:srgbClr val="FFFFFF"/>
                </a:solidFill>
              </a:defRPr>
            </a:lvl4pPr>
            <a:lvl5pPr lvl="4" algn="l" rtl="0">
              <a:lnSpc>
                <a:spcPct val="100000"/>
              </a:lnSpc>
              <a:spcBef>
                <a:spcPts val="0"/>
              </a:spcBef>
              <a:spcAft>
                <a:spcPts val="0"/>
              </a:spcAft>
              <a:buClr>
                <a:srgbClr val="FFFFFF"/>
              </a:buClr>
              <a:buSzPts val="2400"/>
              <a:buNone/>
              <a:defRPr sz="2400">
                <a:solidFill>
                  <a:srgbClr val="FFFFFF"/>
                </a:solidFill>
              </a:defRPr>
            </a:lvl5pPr>
            <a:lvl6pPr lvl="5" algn="l" rtl="0">
              <a:lnSpc>
                <a:spcPct val="100000"/>
              </a:lnSpc>
              <a:spcBef>
                <a:spcPts val="0"/>
              </a:spcBef>
              <a:spcAft>
                <a:spcPts val="0"/>
              </a:spcAft>
              <a:buClr>
                <a:srgbClr val="FFFFFF"/>
              </a:buClr>
              <a:buSzPts val="2400"/>
              <a:buNone/>
              <a:defRPr sz="2400">
                <a:solidFill>
                  <a:srgbClr val="FFFFFF"/>
                </a:solidFill>
              </a:defRPr>
            </a:lvl6pPr>
            <a:lvl7pPr lvl="6" algn="l" rtl="0">
              <a:lnSpc>
                <a:spcPct val="100000"/>
              </a:lnSpc>
              <a:spcBef>
                <a:spcPts val="0"/>
              </a:spcBef>
              <a:spcAft>
                <a:spcPts val="0"/>
              </a:spcAft>
              <a:buClr>
                <a:srgbClr val="FFFFFF"/>
              </a:buClr>
              <a:buSzPts val="2400"/>
              <a:buNone/>
              <a:defRPr sz="2400">
                <a:solidFill>
                  <a:srgbClr val="FFFFFF"/>
                </a:solidFill>
              </a:defRPr>
            </a:lvl7pPr>
            <a:lvl8pPr lvl="7" algn="l" rtl="0">
              <a:lnSpc>
                <a:spcPct val="100000"/>
              </a:lnSpc>
              <a:spcBef>
                <a:spcPts val="0"/>
              </a:spcBef>
              <a:spcAft>
                <a:spcPts val="0"/>
              </a:spcAft>
              <a:buClr>
                <a:srgbClr val="FFFFFF"/>
              </a:buClr>
              <a:buSzPts val="2400"/>
              <a:buNone/>
              <a:defRPr sz="2400">
                <a:solidFill>
                  <a:srgbClr val="FFFFFF"/>
                </a:solidFill>
              </a:defRPr>
            </a:lvl8pPr>
            <a:lvl9pPr lvl="8" algn="l" rtl="0">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329" name="Google Shape;329;p57"/>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500"/>
              <a:buNone/>
              <a:defRPr sz="1500">
                <a:solidFill>
                  <a:srgbClr val="FFFFFF"/>
                </a:solidFill>
              </a:defRPr>
            </a:lvl1pPr>
            <a:lvl2pPr marL="914400" lvl="1" indent="-228600" algn="l" rtl="0">
              <a:lnSpc>
                <a:spcPct val="100000"/>
              </a:lnSpc>
              <a:spcBef>
                <a:spcPts val="0"/>
              </a:spcBef>
              <a:spcAft>
                <a:spcPts val="0"/>
              </a:spcAft>
              <a:buClr>
                <a:srgbClr val="FFFFFF"/>
              </a:buClr>
              <a:buSzPts val="1500"/>
              <a:buNone/>
              <a:defRPr sz="1500">
                <a:solidFill>
                  <a:srgbClr val="FFFFFF"/>
                </a:solidFill>
              </a:defRPr>
            </a:lvl2pPr>
            <a:lvl3pPr marL="1371600" lvl="2" indent="-228600" algn="l" rtl="0">
              <a:lnSpc>
                <a:spcPct val="100000"/>
              </a:lnSpc>
              <a:spcBef>
                <a:spcPts val="0"/>
              </a:spcBef>
              <a:spcAft>
                <a:spcPts val="0"/>
              </a:spcAft>
              <a:buClr>
                <a:srgbClr val="FFFFFF"/>
              </a:buClr>
              <a:buSzPts val="1500"/>
              <a:buNone/>
              <a:defRPr sz="1500">
                <a:solidFill>
                  <a:srgbClr val="FFFFFF"/>
                </a:solidFill>
              </a:defRPr>
            </a:lvl3pPr>
            <a:lvl4pPr marL="1828800" lvl="3" indent="-228600" algn="l" rtl="0">
              <a:lnSpc>
                <a:spcPct val="100000"/>
              </a:lnSpc>
              <a:spcBef>
                <a:spcPts val="0"/>
              </a:spcBef>
              <a:spcAft>
                <a:spcPts val="0"/>
              </a:spcAft>
              <a:buClr>
                <a:srgbClr val="FFFFFF"/>
              </a:buClr>
              <a:buSzPts val="1500"/>
              <a:buNone/>
              <a:defRPr sz="1500">
                <a:solidFill>
                  <a:srgbClr val="FFFFFF"/>
                </a:solidFill>
              </a:defRPr>
            </a:lvl4pPr>
            <a:lvl5pPr marL="2286000" lvl="4" indent="-228600" algn="l" rtl="0">
              <a:lnSpc>
                <a:spcPct val="100000"/>
              </a:lnSpc>
              <a:spcBef>
                <a:spcPts val="0"/>
              </a:spcBef>
              <a:spcAft>
                <a:spcPts val="0"/>
              </a:spcAft>
              <a:buClr>
                <a:srgbClr val="FFFFFF"/>
              </a:buClr>
              <a:buSzPts val="1500"/>
              <a:buNone/>
              <a:defRPr sz="1500">
                <a:solidFill>
                  <a:srgbClr val="FFFFFF"/>
                </a:solidFill>
              </a:defRPr>
            </a:lvl5pPr>
            <a:lvl6pPr marL="2743200" lvl="5" indent="-323850" algn="l" rtl="0">
              <a:lnSpc>
                <a:spcPct val="100000"/>
              </a:lnSpc>
              <a:spcBef>
                <a:spcPts val="0"/>
              </a:spcBef>
              <a:spcAft>
                <a:spcPts val="0"/>
              </a:spcAft>
              <a:buClr>
                <a:srgbClr val="FFFFFF"/>
              </a:buClr>
              <a:buSzPts val="1500"/>
              <a:buChar char="•"/>
              <a:defRPr sz="1500">
                <a:solidFill>
                  <a:srgbClr val="FFFFFF"/>
                </a:solidFill>
              </a:defRPr>
            </a:lvl6pPr>
            <a:lvl7pPr marL="3200400" lvl="6" indent="-323850" algn="l" rtl="0">
              <a:lnSpc>
                <a:spcPct val="100000"/>
              </a:lnSpc>
              <a:spcBef>
                <a:spcPts val="0"/>
              </a:spcBef>
              <a:spcAft>
                <a:spcPts val="0"/>
              </a:spcAft>
              <a:buClr>
                <a:srgbClr val="FFFFFF"/>
              </a:buClr>
              <a:buSzPts val="1500"/>
              <a:buChar char="•"/>
              <a:defRPr sz="1500">
                <a:solidFill>
                  <a:srgbClr val="FFFFFF"/>
                </a:solidFill>
              </a:defRPr>
            </a:lvl7pPr>
            <a:lvl8pPr marL="3657600" lvl="7" indent="-323850" algn="l" rtl="0">
              <a:lnSpc>
                <a:spcPct val="100000"/>
              </a:lnSpc>
              <a:spcBef>
                <a:spcPts val="0"/>
              </a:spcBef>
              <a:spcAft>
                <a:spcPts val="0"/>
              </a:spcAft>
              <a:buClr>
                <a:srgbClr val="FFFFFF"/>
              </a:buClr>
              <a:buSzPts val="1500"/>
              <a:buChar char="•"/>
              <a:defRPr sz="1500">
                <a:solidFill>
                  <a:srgbClr val="FFFFFF"/>
                </a:solidFill>
              </a:defRPr>
            </a:lvl8pPr>
            <a:lvl9pPr marL="4114800" lvl="8" indent="-323850" algn="l" rtl="0">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330" name="Google Shape;330;p57"/>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500"/>
              <a:buNone/>
              <a:defRPr sz="1500">
                <a:solidFill>
                  <a:srgbClr val="FFFFFF"/>
                </a:solidFill>
              </a:defRPr>
            </a:lvl1pPr>
            <a:lvl2pPr marL="914400" lvl="1" indent="-228600" algn="l" rtl="0">
              <a:lnSpc>
                <a:spcPct val="100000"/>
              </a:lnSpc>
              <a:spcBef>
                <a:spcPts val="0"/>
              </a:spcBef>
              <a:spcAft>
                <a:spcPts val="0"/>
              </a:spcAft>
              <a:buClr>
                <a:srgbClr val="FFFFFF"/>
              </a:buClr>
              <a:buSzPts val="1500"/>
              <a:buNone/>
              <a:defRPr sz="1500">
                <a:solidFill>
                  <a:srgbClr val="FFFFFF"/>
                </a:solidFill>
              </a:defRPr>
            </a:lvl2pPr>
            <a:lvl3pPr marL="1371600" lvl="2" indent="-228600" algn="l" rtl="0">
              <a:lnSpc>
                <a:spcPct val="100000"/>
              </a:lnSpc>
              <a:spcBef>
                <a:spcPts val="0"/>
              </a:spcBef>
              <a:spcAft>
                <a:spcPts val="0"/>
              </a:spcAft>
              <a:buClr>
                <a:srgbClr val="FFFFFF"/>
              </a:buClr>
              <a:buSzPts val="1500"/>
              <a:buNone/>
              <a:defRPr sz="1500">
                <a:solidFill>
                  <a:srgbClr val="FFFFFF"/>
                </a:solidFill>
              </a:defRPr>
            </a:lvl3pPr>
            <a:lvl4pPr marL="1828800" lvl="3" indent="-228600" algn="l" rtl="0">
              <a:lnSpc>
                <a:spcPct val="100000"/>
              </a:lnSpc>
              <a:spcBef>
                <a:spcPts val="0"/>
              </a:spcBef>
              <a:spcAft>
                <a:spcPts val="0"/>
              </a:spcAft>
              <a:buClr>
                <a:srgbClr val="FFFFFF"/>
              </a:buClr>
              <a:buSzPts val="1500"/>
              <a:buNone/>
              <a:defRPr sz="1500">
                <a:solidFill>
                  <a:srgbClr val="FFFFFF"/>
                </a:solidFill>
              </a:defRPr>
            </a:lvl4pPr>
            <a:lvl5pPr marL="2286000" lvl="4" indent="-228600" algn="l" rtl="0">
              <a:lnSpc>
                <a:spcPct val="100000"/>
              </a:lnSpc>
              <a:spcBef>
                <a:spcPts val="0"/>
              </a:spcBef>
              <a:spcAft>
                <a:spcPts val="0"/>
              </a:spcAft>
              <a:buClr>
                <a:srgbClr val="FFFFFF"/>
              </a:buClr>
              <a:buSzPts val="1500"/>
              <a:buNone/>
              <a:defRPr sz="1500">
                <a:solidFill>
                  <a:srgbClr val="FFFFFF"/>
                </a:solidFill>
              </a:defRPr>
            </a:lvl5pPr>
            <a:lvl6pPr marL="2743200" lvl="5" indent="-323850" algn="l" rtl="0">
              <a:lnSpc>
                <a:spcPct val="100000"/>
              </a:lnSpc>
              <a:spcBef>
                <a:spcPts val="0"/>
              </a:spcBef>
              <a:spcAft>
                <a:spcPts val="0"/>
              </a:spcAft>
              <a:buClr>
                <a:srgbClr val="FFFFFF"/>
              </a:buClr>
              <a:buSzPts val="1500"/>
              <a:buChar char="•"/>
              <a:defRPr sz="1500">
                <a:solidFill>
                  <a:srgbClr val="FFFFFF"/>
                </a:solidFill>
              </a:defRPr>
            </a:lvl6pPr>
            <a:lvl7pPr marL="3200400" lvl="6" indent="-323850" algn="l" rtl="0">
              <a:lnSpc>
                <a:spcPct val="100000"/>
              </a:lnSpc>
              <a:spcBef>
                <a:spcPts val="0"/>
              </a:spcBef>
              <a:spcAft>
                <a:spcPts val="0"/>
              </a:spcAft>
              <a:buClr>
                <a:srgbClr val="FFFFFF"/>
              </a:buClr>
              <a:buSzPts val="1500"/>
              <a:buChar char="•"/>
              <a:defRPr sz="1500">
                <a:solidFill>
                  <a:srgbClr val="FFFFFF"/>
                </a:solidFill>
              </a:defRPr>
            </a:lvl7pPr>
            <a:lvl8pPr marL="3657600" lvl="7" indent="-323850" algn="l" rtl="0">
              <a:lnSpc>
                <a:spcPct val="100000"/>
              </a:lnSpc>
              <a:spcBef>
                <a:spcPts val="0"/>
              </a:spcBef>
              <a:spcAft>
                <a:spcPts val="0"/>
              </a:spcAft>
              <a:buClr>
                <a:srgbClr val="FFFFFF"/>
              </a:buClr>
              <a:buSzPts val="1500"/>
              <a:buChar char="•"/>
              <a:defRPr sz="1500">
                <a:solidFill>
                  <a:srgbClr val="FFFFFF"/>
                </a:solidFill>
              </a:defRPr>
            </a:lvl8pPr>
            <a:lvl9pPr marL="4114800" lvl="8" indent="-323850" algn="l" rtl="0">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331" name="Google Shape;331;p57"/>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rgbClr val="FFFFFF"/>
              </a:buClr>
              <a:buSzPts val="1500"/>
              <a:buNone/>
              <a:defRPr sz="1500">
                <a:solidFill>
                  <a:srgbClr val="FFFFFF"/>
                </a:solidFill>
              </a:defRPr>
            </a:lvl1pPr>
            <a:lvl2pPr marL="914400" lvl="1" indent="-228600" algn="l" rtl="0">
              <a:lnSpc>
                <a:spcPct val="100000"/>
              </a:lnSpc>
              <a:spcBef>
                <a:spcPts val="0"/>
              </a:spcBef>
              <a:spcAft>
                <a:spcPts val="0"/>
              </a:spcAft>
              <a:buClr>
                <a:srgbClr val="FFFFFF"/>
              </a:buClr>
              <a:buSzPts val="1500"/>
              <a:buNone/>
              <a:defRPr sz="1500">
                <a:solidFill>
                  <a:srgbClr val="FFFFFF"/>
                </a:solidFill>
              </a:defRPr>
            </a:lvl2pPr>
            <a:lvl3pPr marL="1371600" lvl="2" indent="-228600" algn="l" rtl="0">
              <a:lnSpc>
                <a:spcPct val="100000"/>
              </a:lnSpc>
              <a:spcBef>
                <a:spcPts val="0"/>
              </a:spcBef>
              <a:spcAft>
                <a:spcPts val="0"/>
              </a:spcAft>
              <a:buClr>
                <a:srgbClr val="FFFFFF"/>
              </a:buClr>
              <a:buSzPts val="1500"/>
              <a:buNone/>
              <a:defRPr sz="1500">
                <a:solidFill>
                  <a:srgbClr val="FFFFFF"/>
                </a:solidFill>
              </a:defRPr>
            </a:lvl3pPr>
            <a:lvl4pPr marL="1828800" lvl="3" indent="-228600" algn="l" rtl="0">
              <a:lnSpc>
                <a:spcPct val="100000"/>
              </a:lnSpc>
              <a:spcBef>
                <a:spcPts val="0"/>
              </a:spcBef>
              <a:spcAft>
                <a:spcPts val="0"/>
              </a:spcAft>
              <a:buClr>
                <a:srgbClr val="FFFFFF"/>
              </a:buClr>
              <a:buSzPts val="1500"/>
              <a:buNone/>
              <a:defRPr sz="1500">
                <a:solidFill>
                  <a:srgbClr val="FFFFFF"/>
                </a:solidFill>
              </a:defRPr>
            </a:lvl4pPr>
            <a:lvl5pPr marL="2286000" lvl="4" indent="-228600" algn="l" rtl="0">
              <a:lnSpc>
                <a:spcPct val="100000"/>
              </a:lnSpc>
              <a:spcBef>
                <a:spcPts val="0"/>
              </a:spcBef>
              <a:spcAft>
                <a:spcPts val="0"/>
              </a:spcAft>
              <a:buClr>
                <a:srgbClr val="FFFFFF"/>
              </a:buClr>
              <a:buSzPts val="1500"/>
              <a:buNone/>
              <a:defRPr sz="1500">
                <a:solidFill>
                  <a:srgbClr val="FFFFFF"/>
                </a:solidFill>
              </a:defRPr>
            </a:lvl5pPr>
            <a:lvl6pPr marL="2743200" lvl="5" indent="-323850" algn="l" rtl="0">
              <a:lnSpc>
                <a:spcPct val="100000"/>
              </a:lnSpc>
              <a:spcBef>
                <a:spcPts val="0"/>
              </a:spcBef>
              <a:spcAft>
                <a:spcPts val="0"/>
              </a:spcAft>
              <a:buClr>
                <a:srgbClr val="FFFFFF"/>
              </a:buClr>
              <a:buSzPts val="1500"/>
              <a:buChar char="•"/>
              <a:defRPr sz="1500">
                <a:solidFill>
                  <a:srgbClr val="FFFFFF"/>
                </a:solidFill>
              </a:defRPr>
            </a:lvl6pPr>
            <a:lvl7pPr marL="3200400" lvl="6" indent="-323850" algn="l" rtl="0">
              <a:lnSpc>
                <a:spcPct val="100000"/>
              </a:lnSpc>
              <a:spcBef>
                <a:spcPts val="0"/>
              </a:spcBef>
              <a:spcAft>
                <a:spcPts val="0"/>
              </a:spcAft>
              <a:buClr>
                <a:srgbClr val="FFFFFF"/>
              </a:buClr>
              <a:buSzPts val="1500"/>
              <a:buChar char="•"/>
              <a:defRPr sz="1500">
                <a:solidFill>
                  <a:srgbClr val="FFFFFF"/>
                </a:solidFill>
              </a:defRPr>
            </a:lvl7pPr>
            <a:lvl8pPr marL="3657600" lvl="7" indent="-323850" algn="l" rtl="0">
              <a:lnSpc>
                <a:spcPct val="100000"/>
              </a:lnSpc>
              <a:spcBef>
                <a:spcPts val="0"/>
              </a:spcBef>
              <a:spcAft>
                <a:spcPts val="0"/>
              </a:spcAft>
              <a:buClr>
                <a:srgbClr val="FFFFFF"/>
              </a:buClr>
              <a:buSzPts val="1500"/>
              <a:buChar char="•"/>
              <a:defRPr sz="1500">
                <a:solidFill>
                  <a:srgbClr val="FFFFFF"/>
                </a:solidFill>
              </a:defRPr>
            </a:lvl8pPr>
            <a:lvl9pPr marL="4114800" lvl="8" indent="-323850" algn="l" rtl="0">
              <a:lnSpc>
                <a:spcPct val="100000"/>
              </a:lnSpc>
              <a:spcBef>
                <a:spcPts val="0"/>
              </a:spcBef>
              <a:spcAft>
                <a:spcPts val="0"/>
              </a:spcAft>
              <a:buClr>
                <a:srgbClr val="FFFFFF"/>
              </a:buClr>
              <a:buSzPts val="1500"/>
              <a:buChar char="•"/>
              <a:defRPr sz="1500">
                <a:solidFill>
                  <a:srgbClr val="FFFFFF"/>
                </a:solidFill>
              </a:defRPr>
            </a:lvl9pPr>
          </a:lstStyle>
          <a:p>
            <a:endParaRPr/>
          </a:p>
        </p:txBody>
      </p:sp>
      <p:sp>
        <p:nvSpPr>
          <p:cNvPr id="332" name="Google Shape;332;p5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7"/>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7"/>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335"/>
        <p:cNvGrpSpPr/>
        <p:nvPr/>
      </p:nvGrpSpPr>
      <p:grpSpPr>
        <a:xfrm>
          <a:off x="0" y="0"/>
          <a:ext cx="0" cy="0"/>
          <a:chOff x="0" y="0"/>
          <a:chExt cx="0" cy="0"/>
        </a:xfrm>
      </p:grpSpPr>
      <p:sp>
        <p:nvSpPr>
          <p:cNvPr id="336" name="Google Shape;336;p58"/>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grpSp>
        <p:nvGrpSpPr>
          <p:cNvPr id="337" name="Google Shape;337;p58"/>
          <p:cNvGrpSpPr/>
          <p:nvPr/>
        </p:nvGrpSpPr>
        <p:grpSpPr>
          <a:xfrm>
            <a:off x="3500203" y="-104622"/>
            <a:ext cx="5769348" cy="5951750"/>
            <a:chOff x="3458353" y="512653"/>
            <a:chExt cx="5769348" cy="5951750"/>
          </a:xfrm>
        </p:grpSpPr>
        <p:pic>
          <p:nvPicPr>
            <p:cNvPr id="338" name="Google Shape;338;p58"/>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339" name="Google Shape;339;p58"/>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340" name="Google Shape;340;p58"/>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58"/>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8"/>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3" name="Google Shape;343;p58"/>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344" name="Google Shape;344;p58"/>
          <p:cNvPicPr preferRelativeResize="0"/>
          <p:nvPr/>
        </p:nvPicPr>
        <p:blipFill rotWithShape="1">
          <a:blip r:embed="rId4">
            <a:alphaModFix/>
          </a:blip>
          <a:srcRect l="7347" t="32550" r="7611" b="28968"/>
          <a:stretch/>
        </p:blipFill>
        <p:spPr>
          <a:xfrm>
            <a:off x="288000" y="4389675"/>
            <a:ext cx="2088003" cy="4285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345"/>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346"/>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347"/>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348"/>
        <p:cNvGrpSpPr/>
        <p:nvPr/>
      </p:nvGrpSpPr>
      <p:grpSpPr>
        <a:xfrm>
          <a:off x="0" y="0"/>
          <a:ext cx="0" cy="0"/>
          <a:chOff x="0" y="0"/>
          <a:chExt cx="0" cy="0"/>
        </a:xfrm>
      </p:grpSpPr>
      <p:sp>
        <p:nvSpPr>
          <p:cNvPr id="349" name="Google Shape;349;p62"/>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62"/>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6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52" name="Google Shape;352;p6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
        <p:nvSpPr>
          <p:cNvPr id="353" name="Google Shape;353;p62"/>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354"/>
        <p:cNvGrpSpPr/>
        <p:nvPr/>
      </p:nvGrpSpPr>
      <p:grpSpPr>
        <a:xfrm>
          <a:off x="0" y="0"/>
          <a:ext cx="0" cy="0"/>
          <a:chOff x="0" y="0"/>
          <a:chExt cx="0" cy="0"/>
        </a:xfrm>
      </p:grpSpPr>
      <p:sp>
        <p:nvSpPr>
          <p:cNvPr id="355" name="Google Shape;355;p63"/>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3"/>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58" name="Google Shape;358;p6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359"/>
        <p:cNvGrpSpPr/>
        <p:nvPr/>
      </p:nvGrpSpPr>
      <p:grpSpPr>
        <a:xfrm>
          <a:off x="0" y="0"/>
          <a:ext cx="0" cy="0"/>
          <a:chOff x="0" y="0"/>
          <a:chExt cx="0" cy="0"/>
        </a:xfrm>
      </p:grpSpPr>
      <p:sp>
        <p:nvSpPr>
          <p:cNvPr id="360" name="Google Shape;360;p6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61" name="Google Shape;361;p6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4"/>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6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365"/>
        <p:cNvGrpSpPr/>
        <p:nvPr/>
      </p:nvGrpSpPr>
      <p:grpSpPr>
        <a:xfrm>
          <a:off x="0" y="0"/>
          <a:ext cx="0" cy="0"/>
          <a:chOff x="0" y="0"/>
          <a:chExt cx="0" cy="0"/>
        </a:xfrm>
      </p:grpSpPr>
      <p:sp>
        <p:nvSpPr>
          <p:cNvPr id="366" name="Google Shape;366;p6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67" name="Google Shape;367;p65"/>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5"/>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5"/>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5"/>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371" name="Google Shape;371;p65"/>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372" name="Google Shape;372;p65"/>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373"/>
        <p:cNvGrpSpPr/>
        <p:nvPr/>
      </p:nvGrpSpPr>
      <p:grpSpPr>
        <a:xfrm>
          <a:off x="0" y="0"/>
          <a:ext cx="0" cy="0"/>
          <a:chOff x="0" y="0"/>
          <a:chExt cx="0" cy="0"/>
        </a:xfrm>
      </p:grpSpPr>
      <p:sp>
        <p:nvSpPr>
          <p:cNvPr id="374" name="Google Shape;374;p6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75" name="Google Shape;375;p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6"/>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6"/>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379" name="Google Shape;379;p66"/>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380"/>
        <p:cNvGrpSpPr/>
        <p:nvPr/>
      </p:nvGrpSpPr>
      <p:grpSpPr>
        <a:xfrm>
          <a:off x="0" y="0"/>
          <a:ext cx="0" cy="0"/>
          <a:chOff x="0" y="0"/>
          <a:chExt cx="0" cy="0"/>
        </a:xfrm>
      </p:grpSpPr>
      <p:sp>
        <p:nvSpPr>
          <p:cNvPr id="381" name="Google Shape;381;p6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82" name="Google Shape;382;p67"/>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7"/>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7"/>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6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386" name="Google Shape;386;p6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387"/>
        <p:cNvGrpSpPr/>
        <p:nvPr/>
      </p:nvGrpSpPr>
      <p:grpSpPr>
        <a:xfrm>
          <a:off x="0" y="0"/>
          <a:ext cx="0" cy="0"/>
          <a:chOff x="0" y="0"/>
          <a:chExt cx="0" cy="0"/>
        </a:xfrm>
      </p:grpSpPr>
      <p:sp>
        <p:nvSpPr>
          <p:cNvPr id="388" name="Google Shape;388;p6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89" name="Google Shape;389;p68"/>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8"/>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392"/>
        <p:cNvGrpSpPr/>
        <p:nvPr/>
      </p:nvGrpSpPr>
      <p:grpSpPr>
        <a:xfrm>
          <a:off x="0" y="0"/>
          <a:ext cx="0" cy="0"/>
          <a:chOff x="0" y="0"/>
          <a:chExt cx="0" cy="0"/>
        </a:xfrm>
      </p:grpSpPr>
      <p:sp>
        <p:nvSpPr>
          <p:cNvPr id="393" name="Google Shape;393;p6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pic>
        <p:nvPicPr>
          <p:cNvPr id="394" name="Google Shape;394;p69"/>
          <p:cNvPicPr preferRelativeResize="0"/>
          <p:nvPr/>
        </p:nvPicPr>
        <p:blipFill rotWithShape="1">
          <a:blip r:embed="rId2">
            <a:alphaModFix/>
          </a:blip>
          <a:srcRect/>
          <a:stretch/>
        </p:blipFill>
        <p:spPr>
          <a:xfrm>
            <a:off x="2975050" y="456025"/>
            <a:ext cx="8270744" cy="5240902"/>
          </a:xfrm>
          <a:prstGeom prst="rect">
            <a:avLst/>
          </a:prstGeom>
          <a:noFill/>
          <a:ln>
            <a:noFill/>
          </a:ln>
        </p:spPr>
      </p:pic>
      <p:sp>
        <p:nvSpPr>
          <p:cNvPr id="395" name="Google Shape;395;p69"/>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396" name="Google Shape;396;p69"/>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397"/>
        <p:cNvGrpSpPr/>
        <p:nvPr/>
      </p:nvGrpSpPr>
      <p:grpSpPr>
        <a:xfrm>
          <a:off x="0" y="0"/>
          <a:ext cx="0" cy="0"/>
          <a:chOff x="0" y="0"/>
          <a:chExt cx="0" cy="0"/>
        </a:xfrm>
      </p:grpSpPr>
      <p:sp>
        <p:nvSpPr>
          <p:cNvPr id="398" name="Google Shape;398;p7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399" name="Google Shape;399;p70"/>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rtl="0">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400" name="Google Shape;400;p70"/>
          <p:cNvPicPr preferRelativeResize="0"/>
          <p:nvPr/>
        </p:nvPicPr>
        <p:blipFill rotWithShape="1">
          <a:blip r:embed="rId2">
            <a:alphaModFix/>
          </a:blip>
          <a:srcRect/>
          <a:stretch/>
        </p:blipFill>
        <p:spPr>
          <a:xfrm>
            <a:off x="948098" y="937700"/>
            <a:ext cx="7247806" cy="459267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FFFFFF"/>
        </a:solidFill>
        <a:effectLst/>
      </p:bgPr>
    </p:bg>
    <p:spTree>
      <p:nvGrpSpPr>
        <p:cNvPr id="1" name="Shape 401"/>
        <p:cNvGrpSpPr/>
        <p:nvPr/>
      </p:nvGrpSpPr>
      <p:grpSpPr>
        <a:xfrm>
          <a:off x="0" y="0"/>
          <a:ext cx="0" cy="0"/>
          <a:chOff x="0" y="0"/>
          <a:chExt cx="0" cy="0"/>
        </a:xfrm>
      </p:grpSpPr>
      <p:sp>
        <p:nvSpPr>
          <p:cNvPr id="402" name="Google Shape;402;p71"/>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403" name="Google Shape;403;p71"/>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4" name="Google Shape;404;p71"/>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405"/>
        <p:cNvGrpSpPr/>
        <p:nvPr/>
      </p:nvGrpSpPr>
      <p:grpSpPr>
        <a:xfrm>
          <a:off x="0" y="0"/>
          <a:ext cx="0" cy="0"/>
          <a:chOff x="0" y="0"/>
          <a:chExt cx="0" cy="0"/>
        </a:xfrm>
      </p:grpSpPr>
      <p:sp>
        <p:nvSpPr>
          <p:cNvPr id="406" name="Google Shape;406;p7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grpSp>
        <p:nvGrpSpPr>
          <p:cNvPr id="407" name="Google Shape;407;p72"/>
          <p:cNvGrpSpPr/>
          <p:nvPr/>
        </p:nvGrpSpPr>
        <p:grpSpPr>
          <a:xfrm>
            <a:off x="4870457" y="830750"/>
            <a:ext cx="4589517" cy="4887577"/>
            <a:chOff x="3458353" y="512653"/>
            <a:chExt cx="5769348" cy="5951750"/>
          </a:xfrm>
        </p:grpSpPr>
        <p:pic>
          <p:nvPicPr>
            <p:cNvPr id="408" name="Google Shape;408;p72"/>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409" name="Google Shape;409;p72"/>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410" name="Google Shape;410;p72"/>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72"/>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72"/>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3" name="Google Shape;413;p72"/>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414" name="Google Shape;414;p72"/>
          <p:cNvPicPr preferRelativeResize="0"/>
          <p:nvPr/>
        </p:nvPicPr>
        <p:blipFill rotWithShape="1">
          <a:blip r:embed="rId4">
            <a:alphaModFix/>
          </a:blip>
          <a:srcRect l="7347" t="32550" r="7611" b="28968"/>
          <a:stretch/>
        </p:blipFill>
        <p:spPr>
          <a:xfrm>
            <a:off x="288000" y="4389675"/>
            <a:ext cx="2088003" cy="4285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415"/>
        <p:cNvGrpSpPr/>
        <p:nvPr/>
      </p:nvGrpSpPr>
      <p:grpSpPr>
        <a:xfrm>
          <a:off x="0" y="0"/>
          <a:ext cx="0" cy="0"/>
          <a:chOff x="0" y="0"/>
          <a:chExt cx="0" cy="0"/>
        </a:xfrm>
      </p:grpSpPr>
      <p:sp>
        <p:nvSpPr>
          <p:cNvPr id="416" name="Google Shape;416;p73"/>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3"/>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418" name="Google Shape;418;p73"/>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marL="914400" lvl="1"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marL="1371600" lvl="2"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marL="1828800" lvl="3"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marL="2286000" lvl="4" indent="-228600" algn="l" rtl="0">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419" name="Google Shape;419;p73"/>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700"/>
              <a:buNone/>
              <a:defRPr/>
            </a:lvl2pPr>
            <a:lvl3pPr lvl="2" algn="ctr" rtl="0">
              <a:lnSpc>
                <a:spcPct val="100000"/>
              </a:lnSpc>
              <a:spcBef>
                <a:spcPts val="0"/>
              </a:spcBef>
              <a:spcAft>
                <a:spcPts val="0"/>
              </a:spcAft>
              <a:buSzPts val="2700"/>
              <a:buNone/>
              <a:defRPr/>
            </a:lvl3pPr>
            <a:lvl4pPr lvl="3" algn="ctr" rtl="0">
              <a:lnSpc>
                <a:spcPct val="100000"/>
              </a:lnSpc>
              <a:spcBef>
                <a:spcPts val="0"/>
              </a:spcBef>
              <a:spcAft>
                <a:spcPts val="0"/>
              </a:spcAft>
              <a:buSzPts val="2700"/>
              <a:buNone/>
              <a:defRPr/>
            </a:lvl4pPr>
            <a:lvl5pPr lvl="4" algn="ctr" rtl="0">
              <a:lnSpc>
                <a:spcPct val="100000"/>
              </a:lnSpc>
              <a:spcBef>
                <a:spcPts val="0"/>
              </a:spcBef>
              <a:spcAft>
                <a:spcPts val="0"/>
              </a:spcAft>
              <a:buSzPts val="2700"/>
              <a:buNone/>
              <a:defRPr/>
            </a:lvl5pPr>
            <a:lvl6pPr lvl="5" algn="ctr" rtl="0">
              <a:lnSpc>
                <a:spcPct val="100000"/>
              </a:lnSpc>
              <a:spcBef>
                <a:spcPts val="0"/>
              </a:spcBef>
              <a:spcAft>
                <a:spcPts val="0"/>
              </a:spcAft>
              <a:buSzPts val="1900"/>
              <a:buNone/>
              <a:defRPr/>
            </a:lvl6pPr>
            <a:lvl7pPr lvl="6" algn="ctr" rtl="0">
              <a:lnSpc>
                <a:spcPct val="100000"/>
              </a:lnSpc>
              <a:spcBef>
                <a:spcPts val="0"/>
              </a:spcBef>
              <a:spcAft>
                <a:spcPts val="0"/>
              </a:spcAft>
              <a:buSzPts val="2700"/>
              <a:buNone/>
              <a:defRPr/>
            </a:lvl7pPr>
            <a:lvl8pPr lvl="7" algn="ctr" rtl="0">
              <a:lnSpc>
                <a:spcPct val="100000"/>
              </a:lnSpc>
              <a:spcBef>
                <a:spcPts val="0"/>
              </a:spcBef>
              <a:spcAft>
                <a:spcPts val="0"/>
              </a:spcAft>
              <a:buSzPts val="2700"/>
              <a:buNone/>
              <a:defRPr/>
            </a:lvl8pPr>
            <a:lvl9pPr lvl="8" algn="ctr" rtl="0">
              <a:lnSpc>
                <a:spcPct val="100000"/>
              </a:lnSpc>
              <a:spcBef>
                <a:spcPts val="0"/>
              </a:spcBef>
              <a:spcAft>
                <a:spcPts val="0"/>
              </a:spcAft>
              <a:buSzPts val="2700"/>
              <a:buNone/>
              <a:defRPr/>
            </a:lvl9pPr>
          </a:lstStyle>
          <a:p>
            <a:endParaRPr/>
          </a:p>
        </p:txBody>
      </p:sp>
      <p:sp>
        <p:nvSpPr>
          <p:cNvPr id="420" name="Google Shape;420;p73"/>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3"/>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73"/>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73"/>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ide_Callout_Pink 1">
  <p:cSld name="Side_Callout_Pink_1">
    <p:bg>
      <p:bgPr>
        <a:solidFill>
          <a:srgbClr val="FFFFFF"/>
        </a:solidFill>
        <a:effectLst/>
      </p:bgPr>
    </p:bg>
    <p:spTree>
      <p:nvGrpSpPr>
        <p:cNvPr id="1" name="Shape 424"/>
        <p:cNvGrpSpPr/>
        <p:nvPr/>
      </p:nvGrpSpPr>
      <p:grpSpPr>
        <a:xfrm>
          <a:off x="0" y="0"/>
          <a:ext cx="0" cy="0"/>
          <a:chOff x="0" y="0"/>
          <a:chExt cx="0" cy="0"/>
        </a:xfrm>
      </p:grpSpPr>
      <p:sp>
        <p:nvSpPr>
          <p:cNvPr id="425" name="Google Shape;425;p74"/>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7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427" name="Google Shape;427;p7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marL="914400" lvl="1"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marL="1371600" lvl="2"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marL="1828800" lvl="3"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marL="2286000" lvl="4"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marL="2743200" lvl="5" indent="-304800" algn="l" rtl="0">
              <a:lnSpc>
                <a:spcPct val="90000"/>
              </a:lnSpc>
              <a:spcBef>
                <a:spcPts val="500"/>
              </a:spcBef>
              <a:spcAft>
                <a:spcPts val="0"/>
              </a:spcAft>
              <a:buClr>
                <a:srgbClr val="000000"/>
              </a:buClr>
              <a:buSzPts val="1200"/>
              <a:buChar char="•"/>
              <a:defRPr sz="1200">
                <a:solidFill>
                  <a:srgbClr val="000000"/>
                </a:solidFill>
              </a:defRPr>
            </a:lvl6pPr>
            <a:lvl7pPr marL="3200400" lvl="6" indent="-304800" algn="l" rtl="0">
              <a:lnSpc>
                <a:spcPct val="90000"/>
              </a:lnSpc>
              <a:spcBef>
                <a:spcPts val="500"/>
              </a:spcBef>
              <a:spcAft>
                <a:spcPts val="0"/>
              </a:spcAft>
              <a:buClr>
                <a:srgbClr val="000000"/>
              </a:buClr>
              <a:buSzPts val="1200"/>
              <a:buChar char="•"/>
              <a:defRPr sz="1200">
                <a:solidFill>
                  <a:srgbClr val="000000"/>
                </a:solidFill>
              </a:defRPr>
            </a:lvl7pPr>
            <a:lvl8pPr marL="3657600" lvl="7" indent="-304800" algn="l" rtl="0">
              <a:lnSpc>
                <a:spcPct val="90000"/>
              </a:lnSpc>
              <a:spcBef>
                <a:spcPts val="500"/>
              </a:spcBef>
              <a:spcAft>
                <a:spcPts val="0"/>
              </a:spcAft>
              <a:buClr>
                <a:srgbClr val="000000"/>
              </a:buClr>
              <a:buSzPts val="1200"/>
              <a:buChar char="•"/>
              <a:defRPr sz="1200">
                <a:solidFill>
                  <a:srgbClr val="000000"/>
                </a:solidFill>
              </a:defRPr>
            </a:lvl8pPr>
            <a:lvl9pPr marL="4114800" lvl="8" indent="-304800" algn="l" rtl="0">
              <a:lnSpc>
                <a:spcPct val="90000"/>
              </a:lnSpc>
              <a:spcBef>
                <a:spcPts val="500"/>
              </a:spcBef>
              <a:spcAft>
                <a:spcPts val="0"/>
              </a:spcAft>
              <a:buClr>
                <a:srgbClr val="000000"/>
              </a:buClr>
              <a:buSzPts val="1200"/>
              <a:buChar char="•"/>
              <a:defRPr sz="1200">
                <a:solidFill>
                  <a:srgbClr val="000000"/>
                </a:solidFill>
              </a:defRPr>
            </a:lvl9pPr>
          </a:lstStyle>
          <a:p>
            <a:endParaRPr/>
          </a:p>
        </p:txBody>
      </p:sp>
      <p:sp>
        <p:nvSpPr>
          <p:cNvPr id="428" name="Google Shape;428;p74"/>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700"/>
              <a:buNone/>
              <a:defRPr/>
            </a:lvl2pPr>
            <a:lvl3pPr lvl="2" algn="ctr" rtl="0">
              <a:lnSpc>
                <a:spcPct val="100000"/>
              </a:lnSpc>
              <a:spcBef>
                <a:spcPts val="0"/>
              </a:spcBef>
              <a:spcAft>
                <a:spcPts val="0"/>
              </a:spcAft>
              <a:buSzPts val="2700"/>
              <a:buNone/>
              <a:defRPr/>
            </a:lvl3pPr>
            <a:lvl4pPr lvl="3" algn="ctr" rtl="0">
              <a:lnSpc>
                <a:spcPct val="100000"/>
              </a:lnSpc>
              <a:spcBef>
                <a:spcPts val="0"/>
              </a:spcBef>
              <a:spcAft>
                <a:spcPts val="0"/>
              </a:spcAft>
              <a:buSzPts val="2700"/>
              <a:buNone/>
              <a:defRPr/>
            </a:lvl4pPr>
            <a:lvl5pPr lvl="4" algn="ctr" rtl="0">
              <a:lnSpc>
                <a:spcPct val="100000"/>
              </a:lnSpc>
              <a:spcBef>
                <a:spcPts val="0"/>
              </a:spcBef>
              <a:spcAft>
                <a:spcPts val="0"/>
              </a:spcAft>
              <a:buSzPts val="2700"/>
              <a:buNone/>
              <a:defRPr/>
            </a:lvl5pPr>
            <a:lvl6pPr lvl="5" algn="ctr" rtl="0">
              <a:lnSpc>
                <a:spcPct val="100000"/>
              </a:lnSpc>
              <a:spcBef>
                <a:spcPts val="0"/>
              </a:spcBef>
              <a:spcAft>
                <a:spcPts val="0"/>
              </a:spcAft>
              <a:buSzPts val="1900"/>
              <a:buNone/>
              <a:defRPr/>
            </a:lvl6pPr>
            <a:lvl7pPr lvl="6" algn="ctr" rtl="0">
              <a:lnSpc>
                <a:spcPct val="100000"/>
              </a:lnSpc>
              <a:spcBef>
                <a:spcPts val="0"/>
              </a:spcBef>
              <a:spcAft>
                <a:spcPts val="0"/>
              </a:spcAft>
              <a:buSzPts val="2700"/>
              <a:buNone/>
              <a:defRPr/>
            </a:lvl7pPr>
            <a:lvl8pPr lvl="7" algn="ctr" rtl="0">
              <a:lnSpc>
                <a:spcPct val="100000"/>
              </a:lnSpc>
              <a:spcBef>
                <a:spcPts val="0"/>
              </a:spcBef>
              <a:spcAft>
                <a:spcPts val="0"/>
              </a:spcAft>
              <a:buSzPts val="2700"/>
              <a:buNone/>
              <a:defRPr/>
            </a:lvl8pPr>
            <a:lvl9pPr lvl="8" algn="ctr" rtl="0">
              <a:lnSpc>
                <a:spcPct val="100000"/>
              </a:lnSpc>
              <a:spcBef>
                <a:spcPts val="0"/>
              </a:spcBef>
              <a:spcAft>
                <a:spcPts val="0"/>
              </a:spcAft>
              <a:buSzPts val="2700"/>
              <a:buNone/>
              <a:defRPr/>
            </a:lvl9pPr>
          </a:lstStyle>
          <a:p>
            <a:endParaRPr/>
          </a:p>
        </p:txBody>
      </p:sp>
      <p:sp>
        <p:nvSpPr>
          <p:cNvPr id="429" name="Google Shape;429;p74"/>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74"/>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74"/>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74"/>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433"/>
        <p:cNvGrpSpPr/>
        <p:nvPr/>
      </p:nvGrpSpPr>
      <p:grpSpPr>
        <a:xfrm>
          <a:off x="0" y="0"/>
          <a:ext cx="0" cy="0"/>
          <a:chOff x="0" y="0"/>
          <a:chExt cx="0" cy="0"/>
        </a:xfrm>
      </p:grpSpPr>
      <p:pic>
        <p:nvPicPr>
          <p:cNvPr id="434" name="Google Shape;434;p75"/>
          <p:cNvPicPr preferRelativeResize="0"/>
          <p:nvPr/>
        </p:nvPicPr>
        <p:blipFill rotWithShape="1">
          <a:blip r:embed="rId2">
            <a:alphaModFix/>
          </a:blip>
          <a:srcRect/>
          <a:stretch/>
        </p:blipFill>
        <p:spPr>
          <a:xfrm>
            <a:off x="0" y="-500"/>
            <a:ext cx="9143994" cy="5144491"/>
          </a:xfrm>
          <a:prstGeom prst="rect">
            <a:avLst/>
          </a:prstGeom>
          <a:noFill/>
          <a:ln>
            <a:noFill/>
          </a:ln>
        </p:spPr>
      </p:pic>
      <p:pic>
        <p:nvPicPr>
          <p:cNvPr id="435" name="Google Shape;435;p75"/>
          <p:cNvPicPr preferRelativeResize="0"/>
          <p:nvPr/>
        </p:nvPicPr>
        <p:blipFill rotWithShape="1">
          <a:blip r:embed="rId3">
            <a:alphaModFix amt="64000"/>
          </a:blip>
          <a:srcRect/>
          <a:stretch/>
        </p:blipFill>
        <p:spPr>
          <a:xfrm>
            <a:off x="2887524" y="1440500"/>
            <a:ext cx="7480525" cy="3703000"/>
          </a:xfrm>
          <a:prstGeom prst="rect">
            <a:avLst/>
          </a:prstGeom>
          <a:noFill/>
          <a:ln>
            <a:noFill/>
          </a:ln>
        </p:spPr>
      </p:pic>
      <p:pic>
        <p:nvPicPr>
          <p:cNvPr id="436" name="Google Shape;436;p75"/>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437" name="Google Shape;437;p75"/>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5"/>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75"/>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75"/>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3400"/>
              <a:buNone/>
              <a:defRPr sz="3400"/>
            </a:lvl2pPr>
            <a:lvl3pPr lvl="2" algn="l" rtl="0">
              <a:lnSpc>
                <a:spcPct val="100000"/>
              </a:lnSpc>
              <a:spcBef>
                <a:spcPts val="0"/>
              </a:spcBef>
              <a:spcAft>
                <a:spcPts val="0"/>
              </a:spcAft>
              <a:buSzPts val="3400"/>
              <a:buNone/>
              <a:defRPr sz="3400"/>
            </a:lvl3pPr>
            <a:lvl4pPr lvl="3" algn="l" rtl="0">
              <a:lnSpc>
                <a:spcPct val="100000"/>
              </a:lnSpc>
              <a:spcBef>
                <a:spcPts val="0"/>
              </a:spcBef>
              <a:spcAft>
                <a:spcPts val="0"/>
              </a:spcAft>
              <a:buSzPts val="3400"/>
              <a:buNone/>
              <a:defRPr sz="3400"/>
            </a:lvl4pPr>
            <a:lvl5pPr lvl="4" algn="l" rtl="0">
              <a:lnSpc>
                <a:spcPct val="100000"/>
              </a:lnSpc>
              <a:spcBef>
                <a:spcPts val="0"/>
              </a:spcBef>
              <a:spcAft>
                <a:spcPts val="0"/>
              </a:spcAft>
              <a:buSzPts val="3400"/>
              <a:buNone/>
              <a:defRPr sz="3400"/>
            </a:lvl5pPr>
            <a:lvl6pPr lvl="5" algn="l" rtl="0">
              <a:lnSpc>
                <a:spcPct val="100000"/>
              </a:lnSpc>
              <a:spcBef>
                <a:spcPts val="0"/>
              </a:spcBef>
              <a:spcAft>
                <a:spcPts val="0"/>
              </a:spcAft>
              <a:buSzPts val="3400"/>
              <a:buNone/>
              <a:defRPr sz="3400"/>
            </a:lvl6pPr>
            <a:lvl7pPr lvl="6" algn="l" rtl="0">
              <a:lnSpc>
                <a:spcPct val="100000"/>
              </a:lnSpc>
              <a:spcBef>
                <a:spcPts val="0"/>
              </a:spcBef>
              <a:spcAft>
                <a:spcPts val="0"/>
              </a:spcAft>
              <a:buSzPts val="3400"/>
              <a:buNone/>
              <a:defRPr sz="3400"/>
            </a:lvl7pPr>
            <a:lvl8pPr lvl="7" algn="l" rtl="0">
              <a:lnSpc>
                <a:spcPct val="100000"/>
              </a:lnSpc>
              <a:spcBef>
                <a:spcPts val="0"/>
              </a:spcBef>
              <a:spcAft>
                <a:spcPts val="0"/>
              </a:spcAft>
              <a:buSzPts val="3400"/>
              <a:buNone/>
              <a:defRPr sz="3400"/>
            </a:lvl8pPr>
            <a:lvl9pPr lvl="8" algn="l" rtl="0">
              <a:lnSpc>
                <a:spcPct val="100000"/>
              </a:lnSpc>
              <a:spcBef>
                <a:spcPts val="0"/>
              </a:spcBef>
              <a:spcAft>
                <a:spcPts val="0"/>
              </a:spcAft>
              <a:buSzPts val="3400"/>
              <a:buNone/>
              <a:defRPr sz="34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441"/>
        <p:cNvGrpSpPr/>
        <p:nvPr/>
      </p:nvGrpSpPr>
      <p:grpSpPr>
        <a:xfrm>
          <a:off x="0" y="0"/>
          <a:ext cx="0" cy="0"/>
          <a:chOff x="0" y="0"/>
          <a:chExt cx="0" cy="0"/>
        </a:xfrm>
      </p:grpSpPr>
      <p:sp>
        <p:nvSpPr>
          <p:cNvPr id="442" name="Google Shape;442;p76"/>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5100"/>
              <a:buNone/>
              <a:defRPr/>
            </a:lvl2pPr>
            <a:lvl3pPr lvl="2" algn="ctr" rtl="0">
              <a:lnSpc>
                <a:spcPct val="100000"/>
              </a:lnSpc>
              <a:spcBef>
                <a:spcPts val="0"/>
              </a:spcBef>
              <a:spcAft>
                <a:spcPts val="0"/>
              </a:spcAft>
              <a:buSzPts val="5100"/>
              <a:buNone/>
              <a:defRPr/>
            </a:lvl3pPr>
            <a:lvl4pPr lvl="3" algn="ctr" rtl="0">
              <a:lnSpc>
                <a:spcPct val="100000"/>
              </a:lnSpc>
              <a:spcBef>
                <a:spcPts val="0"/>
              </a:spcBef>
              <a:spcAft>
                <a:spcPts val="0"/>
              </a:spcAft>
              <a:buSzPts val="5100"/>
              <a:buNone/>
              <a:defRPr/>
            </a:lvl4pPr>
            <a:lvl5pPr lvl="4" algn="ctr" rtl="0">
              <a:lnSpc>
                <a:spcPct val="100000"/>
              </a:lnSpc>
              <a:spcBef>
                <a:spcPts val="0"/>
              </a:spcBef>
              <a:spcAft>
                <a:spcPts val="0"/>
              </a:spcAft>
              <a:buSzPts val="5100"/>
              <a:buNone/>
              <a:defRPr/>
            </a:lvl5pPr>
            <a:lvl6pPr lvl="5" algn="ctr" rtl="0">
              <a:lnSpc>
                <a:spcPct val="100000"/>
              </a:lnSpc>
              <a:spcBef>
                <a:spcPts val="0"/>
              </a:spcBef>
              <a:spcAft>
                <a:spcPts val="0"/>
              </a:spcAft>
              <a:buSzPts val="5100"/>
              <a:buNone/>
              <a:defRPr/>
            </a:lvl6pPr>
            <a:lvl7pPr lvl="6" algn="ctr" rtl="0">
              <a:lnSpc>
                <a:spcPct val="100000"/>
              </a:lnSpc>
              <a:spcBef>
                <a:spcPts val="0"/>
              </a:spcBef>
              <a:spcAft>
                <a:spcPts val="0"/>
              </a:spcAft>
              <a:buSzPts val="5100"/>
              <a:buNone/>
              <a:defRPr/>
            </a:lvl7pPr>
            <a:lvl8pPr lvl="7" algn="ctr" rtl="0">
              <a:lnSpc>
                <a:spcPct val="100000"/>
              </a:lnSpc>
              <a:spcBef>
                <a:spcPts val="0"/>
              </a:spcBef>
              <a:spcAft>
                <a:spcPts val="0"/>
              </a:spcAft>
              <a:buSzPts val="5100"/>
              <a:buNone/>
              <a:defRPr/>
            </a:lvl8pPr>
            <a:lvl9pPr lvl="8" algn="ctr" rtl="0">
              <a:lnSpc>
                <a:spcPct val="100000"/>
              </a:lnSpc>
              <a:spcBef>
                <a:spcPts val="0"/>
              </a:spcBef>
              <a:spcAft>
                <a:spcPts val="0"/>
              </a:spcAft>
              <a:buSzPts val="5100"/>
              <a:buNone/>
              <a:defRPr/>
            </a:lvl9pPr>
          </a:lstStyle>
          <a:p>
            <a:endParaRPr/>
          </a:p>
        </p:txBody>
      </p:sp>
      <p:sp>
        <p:nvSpPr>
          <p:cNvPr id="443" name="Google Shape;443;p76"/>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rtl="0">
              <a:lnSpc>
                <a:spcPct val="100000"/>
              </a:lnSpc>
              <a:spcBef>
                <a:spcPts val="0"/>
              </a:spcBef>
              <a:spcAft>
                <a:spcPts val="0"/>
              </a:spcAft>
              <a:buSzPts val="1500"/>
              <a:buNone/>
              <a:defRPr sz="1500"/>
            </a:lvl1pPr>
            <a:lvl2pPr marL="914400" lvl="1" indent="-228600" algn="ctr" rtl="0">
              <a:lnSpc>
                <a:spcPct val="100000"/>
              </a:lnSpc>
              <a:spcBef>
                <a:spcPts val="0"/>
              </a:spcBef>
              <a:spcAft>
                <a:spcPts val="0"/>
              </a:spcAft>
              <a:buSzPts val="1500"/>
              <a:buNone/>
              <a:defRPr sz="1500"/>
            </a:lvl2pPr>
            <a:lvl3pPr marL="1371600" lvl="2" indent="-228600" algn="ctr" rtl="0">
              <a:lnSpc>
                <a:spcPct val="100000"/>
              </a:lnSpc>
              <a:spcBef>
                <a:spcPts val="0"/>
              </a:spcBef>
              <a:spcAft>
                <a:spcPts val="0"/>
              </a:spcAft>
              <a:buSzPts val="1500"/>
              <a:buNone/>
              <a:defRPr sz="1500"/>
            </a:lvl3pPr>
            <a:lvl4pPr marL="1828800" lvl="3" indent="-228600" algn="ctr" rtl="0">
              <a:lnSpc>
                <a:spcPct val="100000"/>
              </a:lnSpc>
              <a:spcBef>
                <a:spcPts val="0"/>
              </a:spcBef>
              <a:spcAft>
                <a:spcPts val="0"/>
              </a:spcAft>
              <a:buSzPts val="1500"/>
              <a:buNone/>
              <a:defRPr sz="1500"/>
            </a:lvl4pPr>
            <a:lvl5pPr marL="2286000" lvl="4" indent="-228600" algn="ctr" rtl="0">
              <a:lnSpc>
                <a:spcPct val="100000"/>
              </a:lnSpc>
              <a:spcBef>
                <a:spcPts val="0"/>
              </a:spcBef>
              <a:spcAft>
                <a:spcPts val="0"/>
              </a:spcAft>
              <a:buSzPts val="1500"/>
              <a:buNone/>
              <a:defRPr sz="1500"/>
            </a:lvl5pPr>
            <a:lvl6pPr marL="2743200" lvl="5" indent="-323850" algn="ctr" rtl="0">
              <a:lnSpc>
                <a:spcPct val="100000"/>
              </a:lnSpc>
              <a:spcBef>
                <a:spcPts val="0"/>
              </a:spcBef>
              <a:spcAft>
                <a:spcPts val="0"/>
              </a:spcAft>
              <a:buSzPts val="1500"/>
              <a:buChar char="•"/>
              <a:defRPr sz="1500"/>
            </a:lvl6pPr>
            <a:lvl7pPr marL="3200400" lvl="6" indent="-323850" algn="ctr" rtl="0">
              <a:lnSpc>
                <a:spcPct val="100000"/>
              </a:lnSpc>
              <a:spcBef>
                <a:spcPts val="0"/>
              </a:spcBef>
              <a:spcAft>
                <a:spcPts val="0"/>
              </a:spcAft>
              <a:buSzPts val="1500"/>
              <a:buChar char="•"/>
              <a:defRPr sz="1500"/>
            </a:lvl7pPr>
            <a:lvl8pPr marL="3657600" lvl="7" indent="-323850" algn="ctr" rtl="0">
              <a:lnSpc>
                <a:spcPct val="100000"/>
              </a:lnSpc>
              <a:spcBef>
                <a:spcPts val="0"/>
              </a:spcBef>
              <a:spcAft>
                <a:spcPts val="0"/>
              </a:spcAft>
              <a:buSzPts val="1500"/>
              <a:buChar char="•"/>
              <a:defRPr sz="1500"/>
            </a:lvl8pPr>
            <a:lvl9pPr marL="4114800" lvl="8" indent="-323850" algn="ctr" rtl="0">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444"/>
        <p:cNvGrpSpPr/>
        <p:nvPr/>
      </p:nvGrpSpPr>
      <p:grpSpPr>
        <a:xfrm>
          <a:off x="0" y="0"/>
          <a:ext cx="0" cy="0"/>
          <a:chOff x="0" y="0"/>
          <a:chExt cx="0" cy="0"/>
        </a:xfrm>
      </p:grpSpPr>
      <p:sp>
        <p:nvSpPr>
          <p:cNvPr id="445" name="Google Shape;445;p77"/>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446"/>
        <p:cNvGrpSpPr/>
        <p:nvPr/>
      </p:nvGrpSpPr>
      <p:grpSpPr>
        <a:xfrm>
          <a:off x="0" y="0"/>
          <a:ext cx="0" cy="0"/>
          <a:chOff x="0" y="0"/>
          <a:chExt cx="0" cy="0"/>
        </a:xfrm>
      </p:grpSpPr>
      <p:sp>
        <p:nvSpPr>
          <p:cNvPr id="447" name="Google Shape;447;p78"/>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48" name="Google Shape;448;p7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1"/>
        <p:cNvGrpSpPr/>
        <p:nvPr/>
      </p:nvGrpSpPr>
      <p:grpSpPr>
        <a:xfrm>
          <a:off x="0" y="0"/>
          <a:ext cx="0" cy="0"/>
          <a:chOff x="0" y="0"/>
          <a:chExt cx="0" cy="0"/>
        </a:xfrm>
      </p:grpSpPr>
      <p:sp>
        <p:nvSpPr>
          <p:cNvPr id="52" name="Google Shape;52;p10"/>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0"/>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5" name="Google Shape;55;p10"/>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56" name="Google Shape;56;p10"/>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Montserrat Black"/>
              <a:buNone/>
              <a:defRPr sz="5100" b="0" i="0" u="none" strike="noStrike" cap="none">
                <a:solidFill>
                  <a:srgbClr val="FFFFFF"/>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2pPr>
            <a:lvl3pPr marR="0" lvl="2"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3pPr>
            <a:lvl4pPr marR="0" lvl="3"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4pPr>
            <a:lvl5pPr marR="0" lvl="4"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5pPr>
            <a:lvl6pPr marR="0" lvl="5"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6pPr>
            <a:lvl7pPr marR="0" lvl="6"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7pPr>
            <a:lvl8pPr marR="0" lvl="7"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8pPr>
            <a:lvl9pPr marR="0" lvl="8"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1pPr>
            <a:lvl2pPr marL="914400" marR="0" lvl="1"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2pPr>
            <a:lvl3pPr marL="1371600" marR="0" lvl="2"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3pPr>
            <a:lvl4pPr marL="1828800" marR="0" lvl="3"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4pPr>
            <a:lvl5pPr marL="2286000" marR="0" lvl="4"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5pPr>
            <a:lvl6pPr marL="2743200" marR="0" lvl="5" indent="-349250" algn="ctr" rtl="0">
              <a:lnSpc>
                <a:spcPct val="100000"/>
              </a:lnSpc>
              <a:spcBef>
                <a:spcPts val="0"/>
              </a:spcBef>
              <a:spcAft>
                <a:spcPts val="0"/>
              </a:spcAft>
              <a:buClr>
                <a:srgbClr val="FFFFFF"/>
              </a:buClr>
              <a:buSzPts val="1900"/>
              <a:buFont typeface="Montserrat"/>
              <a:buChar char="•"/>
              <a:defRPr sz="2700" b="0" i="0" u="none" strike="noStrike" cap="none">
                <a:solidFill>
                  <a:srgbClr val="FFFFFF"/>
                </a:solidFill>
                <a:latin typeface="Montserrat"/>
                <a:ea typeface="Montserrat"/>
                <a:cs typeface="Montserrat"/>
                <a:sym typeface="Montserrat"/>
              </a:defRPr>
            </a:lvl6pPr>
            <a:lvl7pPr marL="3200400" marR="0" lvl="6"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7pPr>
            <a:lvl8pPr marL="3657600" marR="0" lvl="7"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8pPr>
            <a:lvl9pPr marL="4114800" marR="0" lvl="8"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Montserrat Black"/>
              <a:buNone/>
              <a:defRPr sz="5100" b="0" i="0" u="none" strike="noStrike" cap="none">
                <a:solidFill>
                  <a:srgbClr val="FFFFFF"/>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2pPr>
            <a:lvl3pPr marR="0" lvl="2"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3pPr>
            <a:lvl4pPr marR="0" lvl="3"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4pPr>
            <a:lvl5pPr marR="0" lvl="4"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5pPr>
            <a:lvl6pPr marR="0" lvl="5"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6pPr>
            <a:lvl7pPr marR="0" lvl="6"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7pPr>
            <a:lvl8pPr marR="0" lvl="7"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8pPr>
            <a:lvl9pPr marR="0" lvl="8"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9pPr>
          </a:lstStyle>
          <a:p>
            <a:endParaRPr/>
          </a:p>
        </p:txBody>
      </p:sp>
      <p:sp>
        <p:nvSpPr>
          <p:cNvPr id="157" name="Google Shape;157;p27"/>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1pPr>
            <a:lvl2pPr marL="914400" marR="0" lvl="1"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2pPr>
            <a:lvl3pPr marL="1371600" marR="0" lvl="2"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3pPr>
            <a:lvl4pPr marL="1828800" marR="0" lvl="3"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4pPr>
            <a:lvl5pPr marL="2286000" marR="0" lvl="4"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5pPr>
            <a:lvl6pPr marL="2743200" marR="0" lvl="5" indent="-349250" algn="ctr" rtl="0">
              <a:lnSpc>
                <a:spcPct val="100000"/>
              </a:lnSpc>
              <a:spcBef>
                <a:spcPts val="0"/>
              </a:spcBef>
              <a:spcAft>
                <a:spcPts val="0"/>
              </a:spcAft>
              <a:buClr>
                <a:srgbClr val="FFFFFF"/>
              </a:buClr>
              <a:buSzPts val="1900"/>
              <a:buFont typeface="Montserrat"/>
              <a:buChar char="•"/>
              <a:defRPr sz="2700" b="0" i="0" u="none" strike="noStrike" cap="none">
                <a:solidFill>
                  <a:srgbClr val="FFFFFF"/>
                </a:solidFill>
                <a:latin typeface="Montserrat"/>
                <a:ea typeface="Montserrat"/>
                <a:cs typeface="Montserrat"/>
                <a:sym typeface="Montserrat"/>
              </a:defRPr>
            </a:lvl6pPr>
            <a:lvl7pPr marL="3200400" marR="0" lvl="6"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7pPr>
            <a:lvl8pPr marL="3657600" marR="0" lvl="7"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8pPr>
            <a:lvl9pPr marL="4114800" marR="0" lvl="8"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2"/>
        <p:cNvGrpSpPr/>
        <p:nvPr/>
      </p:nvGrpSpPr>
      <p:grpSpPr>
        <a:xfrm>
          <a:off x="0" y="0"/>
          <a:ext cx="0" cy="0"/>
          <a:chOff x="0" y="0"/>
          <a:chExt cx="0" cy="0"/>
        </a:xfrm>
      </p:grpSpPr>
      <p:sp>
        <p:nvSpPr>
          <p:cNvPr id="303" name="Google Shape;303;p5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Montserrat Black"/>
              <a:buNone/>
              <a:defRPr sz="5100" b="0" i="0" u="none" strike="noStrike" cap="none">
                <a:solidFill>
                  <a:srgbClr val="FFFFFF"/>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2pPr>
            <a:lvl3pPr marR="0" lvl="2"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3pPr>
            <a:lvl4pPr marR="0" lvl="3"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4pPr>
            <a:lvl5pPr marR="0" lvl="4"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5pPr>
            <a:lvl6pPr marR="0" lvl="5"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6pPr>
            <a:lvl7pPr marR="0" lvl="6"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7pPr>
            <a:lvl8pPr marR="0" lvl="7"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8pPr>
            <a:lvl9pPr marR="0" lvl="8"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9pPr>
          </a:lstStyle>
          <a:p>
            <a:endParaRPr/>
          </a:p>
        </p:txBody>
      </p:sp>
      <p:sp>
        <p:nvSpPr>
          <p:cNvPr id="304" name="Google Shape;304;p5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1pPr>
            <a:lvl2pPr marL="914400" marR="0" lvl="1"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2pPr>
            <a:lvl3pPr marL="1371600" marR="0" lvl="2"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3pPr>
            <a:lvl4pPr marL="1828800" marR="0" lvl="3"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4pPr>
            <a:lvl5pPr marL="2286000" marR="0" lvl="4"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5pPr>
            <a:lvl6pPr marL="2743200" marR="0" lvl="5" indent="-349250" algn="ctr" rtl="0">
              <a:lnSpc>
                <a:spcPct val="100000"/>
              </a:lnSpc>
              <a:spcBef>
                <a:spcPts val="0"/>
              </a:spcBef>
              <a:spcAft>
                <a:spcPts val="0"/>
              </a:spcAft>
              <a:buClr>
                <a:srgbClr val="FFFFFF"/>
              </a:buClr>
              <a:buSzPts val="1900"/>
              <a:buFont typeface="Montserrat"/>
              <a:buChar char="•"/>
              <a:defRPr sz="2700" b="0" i="0" u="none" strike="noStrike" cap="none">
                <a:solidFill>
                  <a:srgbClr val="FFFFFF"/>
                </a:solidFill>
                <a:latin typeface="Montserrat"/>
                <a:ea typeface="Montserrat"/>
                <a:cs typeface="Montserrat"/>
                <a:sym typeface="Montserrat"/>
              </a:defRPr>
            </a:lvl6pPr>
            <a:lvl7pPr marL="3200400" marR="0" lvl="6"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7pPr>
            <a:lvl8pPr marL="3657600" marR="0" lvl="7"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8pPr>
            <a:lvl9pPr marL="4114800" marR="0" lvl="8"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notesSlide" Target="../notesSlides/notesSlide31.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54.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5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4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54.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5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9"/>
          <p:cNvSpPr txBox="1">
            <a:spLocks noGrp="1"/>
          </p:cNvSpPr>
          <p:nvPr>
            <p:ph type="title"/>
          </p:nvPr>
        </p:nvSpPr>
        <p:spPr>
          <a:xfrm>
            <a:off x="705000" y="1763486"/>
            <a:ext cx="8520600" cy="1071147"/>
          </a:xfrm>
          <a:prstGeom prst="rect">
            <a:avLst/>
          </a:prstGeom>
          <a:noFill/>
          <a:ln>
            <a:noFill/>
          </a:ln>
        </p:spPr>
        <p:txBody>
          <a:bodyPr spcFirstLastPara="1" wrap="square" lIns="91400" tIns="91400" rIns="91400" bIns="91400" anchor="t" anchorCtr="0">
            <a:noAutofit/>
          </a:bodyPr>
          <a:lstStyle/>
          <a:p>
            <a:pPr marL="0" lvl="0" indent="0" algn="l" rtl="0">
              <a:lnSpc>
                <a:spcPct val="200000"/>
              </a:lnSpc>
              <a:spcBef>
                <a:spcPts val="0"/>
              </a:spcBef>
              <a:spcAft>
                <a:spcPts val="0"/>
              </a:spcAft>
              <a:buSzPts val="3500"/>
              <a:buNone/>
            </a:pPr>
            <a:r>
              <a:rPr lang="en-US" sz="3600" i="1"/>
              <a:t>Data Overview</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8"/>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US" sz="2000"/>
              <a:t>AGENDA</a:t>
            </a:r>
            <a:endParaRPr sz="2000"/>
          </a:p>
        </p:txBody>
      </p:sp>
      <p:sp>
        <p:nvSpPr>
          <p:cNvPr id="637" name="Google Shape;637;p88"/>
          <p:cNvSpPr txBox="1">
            <a:spLocks noGrp="1"/>
          </p:cNvSpPr>
          <p:nvPr>
            <p:ph type="body" idx="1"/>
          </p:nvPr>
        </p:nvSpPr>
        <p:spPr>
          <a:xfrm>
            <a:off x="3469355" y="1115861"/>
            <a:ext cx="5161500" cy="2911800"/>
          </a:xfrm>
          <a:prstGeom prst="rect">
            <a:avLst/>
          </a:prstGeom>
          <a:noFill/>
          <a:ln>
            <a:noFill/>
          </a:ln>
        </p:spPr>
        <p:txBody>
          <a:bodyPr spcFirstLastPara="1" wrap="square" lIns="91425" tIns="45700" rIns="91425" bIns="45700" anchor="ctr" anchorCtr="0">
            <a:noAutofit/>
          </a:bodyPr>
          <a:lstStyle/>
          <a:p>
            <a:pPr marL="457200" lvl="0" indent="-304800" algn="l" rtl="0">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marL="457200" lvl="0" indent="-304800" algn="l" rtl="0">
              <a:lnSpc>
                <a:spcPct val="200000"/>
              </a:lnSpc>
              <a:spcBef>
                <a:spcPts val="0"/>
              </a:spcBef>
              <a:spcAft>
                <a:spcPts val="0"/>
              </a:spcAft>
              <a:buSzPts val="1200"/>
              <a:buChar char="●"/>
            </a:pPr>
            <a:r>
              <a:rPr lang="en-US" b="1"/>
              <a:t>Data Analytics</a:t>
            </a:r>
            <a:endParaRPr b="1"/>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Tooling (e.g. Hadoop)</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Management</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Visualization</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Ethics and Privacy</a:t>
            </a:r>
            <a:endParaRPr b="1">
              <a:solidFill>
                <a:srgbClr val="999999"/>
              </a:solidFill>
            </a:endParaRPr>
          </a:p>
        </p:txBody>
      </p:sp>
      <p:pic>
        <p:nvPicPr>
          <p:cNvPr id="638" name="Google Shape;638;p88"/>
          <p:cNvPicPr preferRelativeResize="0"/>
          <p:nvPr/>
        </p:nvPicPr>
        <p:blipFill rotWithShape="1">
          <a:blip r:embed="rId3">
            <a:alphaModFix/>
          </a:blip>
          <a:srcRect/>
          <a:stretch/>
        </p:blipFill>
        <p:spPr>
          <a:xfrm>
            <a:off x="3469350" y="1928849"/>
            <a:ext cx="169650" cy="169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Data Analytics</a:t>
            </a:r>
            <a:endParaRPr sz="1800">
              <a:solidFill>
                <a:srgbClr val="000000"/>
              </a:solidFill>
            </a:endParaRPr>
          </a:p>
        </p:txBody>
      </p:sp>
      <p:grpSp>
        <p:nvGrpSpPr>
          <p:cNvPr id="644" name="Google Shape;644;p89"/>
          <p:cNvGrpSpPr/>
          <p:nvPr/>
        </p:nvGrpSpPr>
        <p:grpSpPr>
          <a:xfrm>
            <a:off x="1086972" y="1654175"/>
            <a:ext cx="1230546" cy="2922851"/>
            <a:chOff x="1925050" y="1646835"/>
            <a:chExt cx="1693800" cy="3849402"/>
          </a:xfrm>
        </p:grpSpPr>
        <p:sp>
          <p:nvSpPr>
            <p:cNvPr id="645" name="Google Shape;645;p89"/>
            <p:cNvSpPr/>
            <p:nvPr/>
          </p:nvSpPr>
          <p:spPr>
            <a:xfrm>
              <a:off x="1925050" y="1755538"/>
              <a:ext cx="1693800" cy="3740700"/>
            </a:xfrm>
            <a:prstGeom prst="roundRect">
              <a:avLst>
                <a:gd name="adj" fmla="val 6946"/>
              </a:avLst>
            </a:prstGeom>
            <a:noFill/>
            <a:ln w="19050" cap="flat" cmpd="sng">
              <a:solidFill>
                <a:srgbClr val="44546A"/>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6" name="Google Shape;646;p89"/>
            <p:cNvPicPr preferRelativeResize="0"/>
            <p:nvPr/>
          </p:nvPicPr>
          <p:blipFill>
            <a:blip r:embed="rId3">
              <a:alphaModFix/>
            </a:blip>
            <a:stretch>
              <a:fillRect/>
            </a:stretch>
          </p:blipFill>
          <p:spPr>
            <a:xfrm>
              <a:off x="2332550" y="1976250"/>
              <a:ext cx="878825" cy="891267"/>
            </a:xfrm>
            <a:prstGeom prst="rect">
              <a:avLst/>
            </a:prstGeom>
            <a:noFill/>
            <a:ln>
              <a:noFill/>
            </a:ln>
          </p:spPr>
        </p:pic>
        <p:pic>
          <p:nvPicPr>
            <p:cNvPr id="647" name="Google Shape;647;p89"/>
            <p:cNvPicPr preferRelativeResize="0"/>
            <p:nvPr/>
          </p:nvPicPr>
          <p:blipFill>
            <a:blip r:embed="rId4">
              <a:alphaModFix/>
            </a:blip>
            <a:stretch>
              <a:fillRect/>
            </a:stretch>
          </p:blipFill>
          <p:spPr>
            <a:xfrm>
              <a:off x="2332550" y="3180248"/>
              <a:ext cx="878822" cy="891269"/>
            </a:xfrm>
            <a:prstGeom prst="rect">
              <a:avLst/>
            </a:prstGeom>
            <a:noFill/>
            <a:ln>
              <a:noFill/>
            </a:ln>
          </p:spPr>
        </p:pic>
        <p:pic>
          <p:nvPicPr>
            <p:cNvPr id="648" name="Google Shape;648;p89"/>
            <p:cNvPicPr preferRelativeResize="0"/>
            <p:nvPr/>
          </p:nvPicPr>
          <p:blipFill>
            <a:blip r:embed="rId5">
              <a:alphaModFix/>
            </a:blip>
            <a:stretch>
              <a:fillRect/>
            </a:stretch>
          </p:blipFill>
          <p:spPr>
            <a:xfrm>
              <a:off x="2332550" y="4384256"/>
              <a:ext cx="878825" cy="932044"/>
            </a:xfrm>
            <a:prstGeom prst="rect">
              <a:avLst/>
            </a:prstGeom>
            <a:noFill/>
            <a:ln>
              <a:noFill/>
            </a:ln>
          </p:spPr>
        </p:pic>
        <p:sp>
          <p:nvSpPr>
            <p:cNvPr id="649" name="Google Shape;649;p89"/>
            <p:cNvSpPr/>
            <p:nvPr/>
          </p:nvSpPr>
          <p:spPr>
            <a:xfrm>
              <a:off x="2268260" y="1646835"/>
              <a:ext cx="1007400" cy="235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chemeClr val="accent3"/>
                  </a:solidFill>
                  <a:latin typeface="Montserrat"/>
                  <a:ea typeface="Montserrat"/>
                  <a:cs typeface="Montserrat"/>
                  <a:sym typeface="Montserrat"/>
                </a:rPr>
                <a:t>Raw Data</a:t>
              </a:r>
              <a:endParaRPr sz="800" b="1">
                <a:solidFill>
                  <a:schemeClr val="accent3"/>
                </a:solidFill>
                <a:latin typeface="Montserrat"/>
                <a:ea typeface="Montserrat"/>
                <a:cs typeface="Montserrat"/>
                <a:sym typeface="Montserrat"/>
              </a:endParaRPr>
            </a:p>
          </p:txBody>
        </p:sp>
      </p:grpSp>
      <p:pic>
        <p:nvPicPr>
          <p:cNvPr id="650" name="Google Shape;650;p89"/>
          <p:cNvPicPr preferRelativeResize="0"/>
          <p:nvPr/>
        </p:nvPicPr>
        <p:blipFill>
          <a:blip r:embed="rId6">
            <a:alphaModFix/>
          </a:blip>
          <a:stretch>
            <a:fillRect/>
          </a:stretch>
        </p:blipFill>
        <p:spPr>
          <a:xfrm>
            <a:off x="6592673" y="2464353"/>
            <a:ext cx="1305107" cy="1364003"/>
          </a:xfrm>
          <a:prstGeom prst="rect">
            <a:avLst/>
          </a:prstGeom>
          <a:noFill/>
          <a:ln>
            <a:noFill/>
          </a:ln>
        </p:spPr>
      </p:pic>
      <p:pic>
        <p:nvPicPr>
          <p:cNvPr id="651" name="Google Shape;651;p89"/>
          <p:cNvPicPr preferRelativeResize="0"/>
          <p:nvPr/>
        </p:nvPicPr>
        <p:blipFill>
          <a:blip r:embed="rId7">
            <a:alphaModFix/>
          </a:blip>
          <a:stretch>
            <a:fillRect/>
          </a:stretch>
        </p:blipFill>
        <p:spPr>
          <a:xfrm>
            <a:off x="3839758" y="2551300"/>
            <a:ext cx="1230447" cy="1190123"/>
          </a:xfrm>
          <a:prstGeom prst="rect">
            <a:avLst/>
          </a:prstGeom>
          <a:noFill/>
          <a:ln>
            <a:noFill/>
          </a:ln>
        </p:spPr>
      </p:pic>
      <p:cxnSp>
        <p:nvCxnSpPr>
          <p:cNvPr id="652" name="Google Shape;652;p89"/>
          <p:cNvCxnSpPr>
            <a:stCxn id="645" idx="3"/>
            <a:endCxn id="651" idx="1"/>
          </p:cNvCxnSpPr>
          <p:nvPr/>
        </p:nvCxnSpPr>
        <p:spPr>
          <a:xfrm rot="10800000" flipH="1">
            <a:off x="2317518" y="3146369"/>
            <a:ext cx="1522200" cy="10500"/>
          </a:xfrm>
          <a:prstGeom prst="straightConnector1">
            <a:avLst/>
          </a:prstGeom>
          <a:noFill/>
          <a:ln w="28575" cap="flat" cmpd="sng">
            <a:solidFill>
              <a:srgbClr val="CCCCCC"/>
            </a:solidFill>
            <a:prstDash val="solid"/>
            <a:round/>
            <a:headEnd type="none" w="med" len="med"/>
            <a:tailEnd type="triangle" w="med" len="med"/>
          </a:ln>
        </p:spPr>
      </p:cxnSp>
      <p:cxnSp>
        <p:nvCxnSpPr>
          <p:cNvPr id="653" name="Google Shape;653;p89"/>
          <p:cNvCxnSpPr>
            <a:stCxn id="651" idx="3"/>
            <a:endCxn id="650" idx="1"/>
          </p:cNvCxnSpPr>
          <p:nvPr/>
        </p:nvCxnSpPr>
        <p:spPr>
          <a:xfrm>
            <a:off x="5070205" y="3146361"/>
            <a:ext cx="1522500" cy="0"/>
          </a:xfrm>
          <a:prstGeom prst="straightConnector1">
            <a:avLst/>
          </a:prstGeom>
          <a:noFill/>
          <a:ln w="28575" cap="flat" cmpd="sng">
            <a:solidFill>
              <a:srgbClr val="CCCCCC"/>
            </a:solidFill>
            <a:prstDash val="solid"/>
            <a:round/>
            <a:headEnd type="none" w="med" len="med"/>
            <a:tailEnd type="triangle" w="med" len="med"/>
          </a:ln>
        </p:spPr>
      </p:cxnSp>
      <p:sp>
        <p:nvSpPr>
          <p:cNvPr id="654" name="Google Shape;654;p89"/>
          <p:cNvSpPr txBox="1"/>
          <p:nvPr/>
        </p:nvSpPr>
        <p:spPr>
          <a:xfrm>
            <a:off x="3563680" y="3696380"/>
            <a:ext cx="1623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chemeClr val="accent3"/>
                </a:solidFill>
                <a:latin typeface="Montserrat"/>
                <a:ea typeface="Montserrat"/>
                <a:cs typeface="Montserrat"/>
                <a:sym typeface="Montserrat"/>
              </a:rPr>
              <a:t>Analysis</a:t>
            </a:r>
            <a:endParaRPr sz="1000" b="1">
              <a:solidFill>
                <a:schemeClr val="accent3"/>
              </a:solidFill>
              <a:latin typeface="Montserrat"/>
              <a:ea typeface="Montserrat"/>
              <a:cs typeface="Montserrat"/>
              <a:sym typeface="Montserrat"/>
            </a:endParaRPr>
          </a:p>
        </p:txBody>
      </p:sp>
      <p:sp>
        <p:nvSpPr>
          <p:cNvPr id="655" name="Google Shape;655;p89"/>
          <p:cNvSpPr txBox="1"/>
          <p:nvPr/>
        </p:nvSpPr>
        <p:spPr>
          <a:xfrm>
            <a:off x="6433428" y="3850288"/>
            <a:ext cx="1623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chemeClr val="accent3"/>
                </a:solidFill>
                <a:latin typeface="Montserrat"/>
                <a:ea typeface="Montserrat"/>
                <a:cs typeface="Montserrat"/>
                <a:sym typeface="Montserrat"/>
              </a:rPr>
              <a:t>Conclusions</a:t>
            </a:r>
            <a:endParaRPr sz="1000" b="1">
              <a:solidFill>
                <a:schemeClr val="accent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Data Analytics - What &amp; Why?</a:t>
            </a:r>
            <a:endParaRPr sz="1800">
              <a:solidFill>
                <a:srgbClr val="000000"/>
              </a:solidFill>
            </a:endParaRPr>
          </a:p>
        </p:txBody>
      </p:sp>
      <p:sp>
        <p:nvSpPr>
          <p:cNvPr id="661" name="Google Shape;661;p90"/>
          <p:cNvSpPr txBox="1"/>
          <p:nvPr/>
        </p:nvSpPr>
        <p:spPr>
          <a:xfrm>
            <a:off x="613700" y="1120500"/>
            <a:ext cx="8283600" cy="2882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Data analytics is the science of analyzing raw data to make conclusions about that information</a:t>
            </a:r>
            <a:endParaRPr sz="1200">
              <a:highlight>
                <a:srgbClr val="FFFFFF"/>
              </a:highlight>
              <a:latin typeface="Montserrat"/>
              <a:ea typeface="Montserrat"/>
              <a:cs typeface="Montserrat"/>
              <a:sym typeface="Montserrat"/>
            </a:endParaRPr>
          </a:p>
          <a:p>
            <a:pPr marL="457200" lvl="0" indent="-304800" algn="l" rtl="0">
              <a:lnSpc>
                <a:spcPct val="115000"/>
              </a:lnSpc>
              <a:spcBef>
                <a:spcPts val="2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It helps a business:</a:t>
            </a:r>
            <a:endParaRPr sz="1200">
              <a:highlight>
                <a:srgbClr val="FFFFFF"/>
              </a:highlight>
              <a:latin typeface="Montserrat"/>
              <a:ea typeface="Montserrat"/>
              <a:cs typeface="Montserrat"/>
              <a:sym typeface="Montserrat"/>
            </a:endParaRPr>
          </a:p>
          <a:p>
            <a:pPr marL="91440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optimize its performance</a:t>
            </a:r>
            <a:endParaRPr sz="1200">
              <a:highlight>
                <a:srgbClr val="FFFFFF"/>
              </a:highlight>
              <a:latin typeface="Montserrat"/>
              <a:ea typeface="Montserrat"/>
              <a:cs typeface="Montserrat"/>
              <a:sym typeface="Montserrat"/>
            </a:endParaRPr>
          </a:p>
          <a:p>
            <a:pPr marL="91440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perform more efficiently</a:t>
            </a:r>
            <a:endParaRPr sz="1200">
              <a:highlight>
                <a:srgbClr val="FFFFFF"/>
              </a:highlight>
              <a:latin typeface="Montserrat"/>
              <a:ea typeface="Montserrat"/>
              <a:cs typeface="Montserrat"/>
              <a:sym typeface="Montserrat"/>
            </a:endParaRPr>
          </a:p>
          <a:p>
            <a:pPr marL="91440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maximize profits, or</a:t>
            </a:r>
            <a:endParaRPr sz="1200">
              <a:highlight>
                <a:srgbClr val="FFFFFF"/>
              </a:highlight>
              <a:latin typeface="Montserrat"/>
              <a:ea typeface="Montserrat"/>
              <a:cs typeface="Montserrat"/>
              <a:sym typeface="Montserrat"/>
            </a:endParaRPr>
          </a:p>
          <a:p>
            <a:pPr marL="91440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make more strategically-guided decisions.</a:t>
            </a:r>
            <a:endParaRPr sz="1200">
              <a:highlight>
                <a:srgbClr val="FFFFFF"/>
              </a:highlight>
              <a:latin typeface="Montserrat"/>
              <a:ea typeface="Montserrat"/>
              <a:cs typeface="Montserrat"/>
              <a:sym typeface="Montserrat"/>
            </a:endParaRPr>
          </a:p>
          <a:p>
            <a:pPr marL="457200" lvl="0" indent="-304800" algn="l" rtl="0">
              <a:lnSpc>
                <a:spcPct val="115000"/>
              </a:lnSpc>
              <a:spcBef>
                <a:spcPts val="2000"/>
              </a:spcBef>
              <a:spcAft>
                <a:spcPts val="2000"/>
              </a:spcAft>
              <a:buClr>
                <a:srgbClr val="000000"/>
              </a:buClr>
              <a:buSzPts val="1200"/>
              <a:buFont typeface="Montserrat"/>
              <a:buChar char="❏"/>
            </a:pPr>
            <a:r>
              <a:rPr lang="en-US" sz="1200">
                <a:highlight>
                  <a:srgbClr val="FFFFFF"/>
                </a:highlight>
                <a:latin typeface="Montserrat"/>
                <a:ea typeface="Montserrat"/>
                <a:cs typeface="Montserrat"/>
                <a:sym typeface="Montserrat"/>
              </a:rPr>
              <a:t>The techniques and processes of data analytics have been transformed into fine-tuned algorithms and automated processes that work over raw data for human consumption</a:t>
            </a:r>
            <a:endParaRPr sz="1200">
              <a:highlight>
                <a:srgbClr val="FFFFFF"/>
              </a:highlight>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Approaches to Data Analytics</a:t>
            </a:r>
            <a:endParaRPr sz="1800">
              <a:solidFill>
                <a:srgbClr val="000000"/>
              </a:solidFill>
            </a:endParaRPr>
          </a:p>
        </p:txBody>
      </p:sp>
      <p:sp>
        <p:nvSpPr>
          <p:cNvPr id="667" name="Google Shape;667;p91"/>
          <p:cNvSpPr txBox="1"/>
          <p:nvPr/>
        </p:nvSpPr>
        <p:spPr>
          <a:xfrm>
            <a:off x="613700" y="1120500"/>
            <a:ext cx="8283600" cy="3776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Various approaches to data analytics include:</a:t>
            </a:r>
            <a:endParaRPr sz="1200">
              <a:highlight>
                <a:srgbClr val="FFFFFF"/>
              </a:highlight>
              <a:latin typeface="Montserrat"/>
              <a:ea typeface="Montserrat"/>
              <a:cs typeface="Montserrat"/>
              <a:sym typeface="Montserrat"/>
            </a:endParaRPr>
          </a:p>
          <a:p>
            <a:pPr marL="914400" marR="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looking at what happened - </a:t>
            </a:r>
            <a:r>
              <a:rPr lang="en-US" sz="1200" i="1">
                <a:highlight>
                  <a:srgbClr val="FFFFFF"/>
                </a:highlight>
                <a:latin typeface="Montserrat"/>
                <a:ea typeface="Montserrat"/>
                <a:cs typeface="Montserrat"/>
                <a:sym typeface="Montserrat"/>
              </a:rPr>
              <a:t>descriptive analytics</a:t>
            </a:r>
            <a:endParaRPr sz="1200" i="1">
              <a:highlight>
                <a:srgbClr val="FFFFFF"/>
              </a:highlight>
              <a:latin typeface="Montserrat"/>
              <a:ea typeface="Montserrat"/>
              <a:cs typeface="Montserrat"/>
              <a:sym typeface="Montserrat"/>
            </a:endParaRPr>
          </a:p>
          <a:p>
            <a:pPr marL="914400" marR="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why something happened - </a:t>
            </a:r>
            <a:r>
              <a:rPr lang="en-US" sz="1200" i="1">
                <a:highlight>
                  <a:srgbClr val="FFFFFF"/>
                </a:highlight>
                <a:latin typeface="Montserrat"/>
                <a:ea typeface="Montserrat"/>
                <a:cs typeface="Montserrat"/>
                <a:sym typeface="Montserrat"/>
              </a:rPr>
              <a:t>diagnostic analytics</a:t>
            </a:r>
            <a:endParaRPr sz="1200" i="1">
              <a:highlight>
                <a:srgbClr val="FFFFFF"/>
              </a:highlight>
              <a:latin typeface="Montserrat"/>
              <a:ea typeface="Montserrat"/>
              <a:cs typeface="Montserrat"/>
              <a:sym typeface="Montserrat"/>
            </a:endParaRPr>
          </a:p>
          <a:p>
            <a:pPr marL="914400" marR="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what is going to happen - </a:t>
            </a:r>
            <a:r>
              <a:rPr lang="en-US" sz="1200" i="1">
                <a:highlight>
                  <a:srgbClr val="FFFFFF"/>
                </a:highlight>
                <a:latin typeface="Montserrat"/>
                <a:ea typeface="Montserrat"/>
                <a:cs typeface="Montserrat"/>
                <a:sym typeface="Montserrat"/>
              </a:rPr>
              <a:t>predictive analytics</a:t>
            </a:r>
            <a:r>
              <a:rPr lang="en-US" sz="1200">
                <a:highlight>
                  <a:srgbClr val="FFFFFF"/>
                </a:highlight>
                <a:latin typeface="Montserrat"/>
                <a:ea typeface="Montserrat"/>
                <a:cs typeface="Montserrat"/>
                <a:sym typeface="Montserrat"/>
              </a:rPr>
              <a:t>, or</a:t>
            </a:r>
            <a:endParaRPr sz="1200">
              <a:highlight>
                <a:srgbClr val="FFFFFF"/>
              </a:highlight>
              <a:latin typeface="Montserrat"/>
              <a:ea typeface="Montserrat"/>
              <a:cs typeface="Montserrat"/>
              <a:sym typeface="Montserrat"/>
            </a:endParaRPr>
          </a:p>
          <a:p>
            <a:pPr marL="914400" marR="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what should be done next - </a:t>
            </a:r>
            <a:r>
              <a:rPr lang="en-US" sz="1200" i="1">
                <a:highlight>
                  <a:srgbClr val="FFFFFF"/>
                </a:highlight>
                <a:latin typeface="Montserrat"/>
                <a:ea typeface="Montserrat"/>
                <a:cs typeface="Montserrat"/>
                <a:sym typeface="Montserrat"/>
              </a:rPr>
              <a:t>prescriptive analytics.</a:t>
            </a:r>
            <a:endParaRPr sz="1200" i="1">
              <a:highlight>
                <a:srgbClr val="FFFFFF"/>
              </a:highlight>
              <a:latin typeface="Montserrat"/>
              <a:ea typeface="Montserrat"/>
              <a:cs typeface="Montserrat"/>
              <a:sym typeface="Montserrat"/>
            </a:endParaRPr>
          </a:p>
          <a:p>
            <a:pPr marL="457200" marR="0" lvl="0"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For the best possible outcomes, it relies on a variety of software tools including:</a:t>
            </a:r>
            <a:endParaRPr sz="1200">
              <a:highlight>
                <a:srgbClr val="FFFFFF"/>
              </a:highlight>
              <a:latin typeface="Montserrat"/>
              <a:ea typeface="Montserrat"/>
              <a:cs typeface="Montserrat"/>
              <a:sym typeface="Montserrat"/>
            </a:endParaRPr>
          </a:p>
          <a:p>
            <a:pPr marL="914400" marR="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Spreadsheets</a:t>
            </a:r>
            <a:endParaRPr sz="1200">
              <a:highlight>
                <a:srgbClr val="FFFFFF"/>
              </a:highlight>
              <a:latin typeface="Montserrat"/>
              <a:ea typeface="Montserrat"/>
              <a:cs typeface="Montserrat"/>
              <a:sym typeface="Montserrat"/>
            </a:endParaRPr>
          </a:p>
          <a:p>
            <a:pPr marL="914400" marR="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Data Visualization tools</a:t>
            </a:r>
            <a:endParaRPr sz="1200">
              <a:highlight>
                <a:srgbClr val="FFFFFF"/>
              </a:highlight>
              <a:latin typeface="Montserrat"/>
              <a:ea typeface="Montserrat"/>
              <a:cs typeface="Montserrat"/>
              <a:sym typeface="Montserrat"/>
            </a:endParaRPr>
          </a:p>
          <a:p>
            <a:pPr marL="914400" marR="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Reporting tools</a:t>
            </a:r>
            <a:endParaRPr sz="1200">
              <a:highlight>
                <a:srgbClr val="FFFFFF"/>
              </a:highlight>
              <a:latin typeface="Montserrat"/>
              <a:ea typeface="Montserrat"/>
              <a:cs typeface="Montserrat"/>
              <a:sym typeface="Montserrat"/>
            </a:endParaRPr>
          </a:p>
          <a:p>
            <a:pPr marL="914400" marR="0" lvl="1" indent="-304800" algn="l" rtl="0">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Data Mining programs</a:t>
            </a:r>
            <a:endParaRPr sz="1200">
              <a:highlight>
                <a:srgbClr val="FFFFFF"/>
              </a:highlight>
              <a:latin typeface="Montserrat"/>
              <a:ea typeface="Montserrat"/>
              <a:cs typeface="Montserrat"/>
              <a:sym typeface="Montserrat"/>
            </a:endParaRPr>
          </a:p>
          <a:p>
            <a:pPr marL="914400" marR="0" lvl="1" indent="-304800" algn="l" rtl="0">
              <a:lnSpc>
                <a:spcPct val="115000"/>
              </a:lnSpc>
              <a:spcBef>
                <a:spcPts val="1000"/>
              </a:spcBef>
              <a:spcAft>
                <a:spcPts val="1000"/>
              </a:spcAft>
              <a:buClr>
                <a:srgbClr val="000000"/>
              </a:buClr>
              <a:buSzPts val="1200"/>
              <a:buFont typeface="Montserrat"/>
              <a:buChar char="❏"/>
            </a:pPr>
            <a:r>
              <a:rPr lang="en-US" sz="1200">
                <a:highlight>
                  <a:srgbClr val="FFFFFF"/>
                </a:highlight>
                <a:latin typeface="Montserrat"/>
                <a:ea typeface="Montserrat"/>
                <a:cs typeface="Montserrat"/>
                <a:sym typeface="Montserrat"/>
              </a:rPr>
              <a:t>Open-source Languages</a:t>
            </a:r>
            <a:endParaRPr sz="1200">
              <a:highlight>
                <a:srgbClr val="FFFFFF"/>
              </a:highlight>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Types of  Data Analytics</a:t>
            </a:r>
            <a:endParaRPr sz="1800">
              <a:solidFill>
                <a:srgbClr val="000000"/>
              </a:solidFill>
            </a:endParaRPr>
          </a:p>
        </p:txBody>
      </p:sp>
      <p:cxnSp>
        <p:nvCxnSpPr>
          <p:cNvPr id="673" name="Google Shape;673;p92"/>
          <p:cNvCxnSpPr/>
          <p:nvPr/>
        </p:nvCxnSpPr>
        <p:spPr>
          <a:xfrm rot="10800000" flipH="1">
            <a:off x="613700" y="1131905"/>
            <a:ext cx="7200" cy="3775200"/>
          </a:xfrm>
          <a:prstGeom prst="straightConnector1">
            <a:avLst/>
          </a:prstGeom>
          <a:noFill/>
          <a:ln w="19050" cap="flat" cmpd="sng">
            <a:solidFill>
              <a:srgbClr val="B7B7B7"/>
            </a:solidFill>
            <a:prstDash val="solid"/>
            <a:round/>
            <a:headEnd type="none" w="med" len="med"/>
            <a:tailEnd type="triangle" w="med" len="med"/>
          </a:ln>
        </p:spPr>
      </p:cxnSp>
      <p:cxnSp>
        <p:nvCxnSpPr>
          <p:cNvPr id="674" name="Google Shape;674;p92"/>
          <p:cNvCxnSpPr/>
          <p:nvPr/>
        </p:nvCxnSpPr>
        <p:spPr>
          <a:xfrm rot="10800000" flipH="1">
            <a:off x="613700" y="4894205"/>
            <a:ext cx="4724700" cy="12900"/>
          </a:xfrm>
          <a:prstGeom prst="straightConnector1">
            <a:avLst/>
          </a:prstGeom>
          <a:noFill/>
          <a:ln w="19050" cap="flat" cmpd="sng">
            <a:solidFill>
              <a:srgbClr val="B7B7B7"/>
            </a:solidFill>
            <a:prstDash val="solid"/>
            <a:round/>
            <a:headEnd type="none" w="med" len="med"/>
            <a:tailEnd type="triangle" w="med" len="med"/>
          </a:ln>
        </p:spPr>
      </p:cxnSp>
      <p:sp>
        <p:nvSpPr>
          <p:cNvPr id="675" name="Google Shape;675;p92"/>
          <p:cNvSpPr/>
          <p:nvPr/>
        </p:nvSpPr>
        <p:spPr>
          <a:xfrm>
            <a:off x="620804" y="1201220"/>
            <a:ext cx="3612000" cy="3705900"/>
          </a:xfrm>
          <a:prstGeom prst="ellipse">
            <a:avLst/>
          </a:prstGeom>
          <a:solidFill>
            <a:srgbClr val="F3F3F3"/>
          </a:solidFill>
          <a:ln w="9525" cap="flat" cmpd="sng">
            <a:solidFill>
              <a:srgbClr val="F3F3F3"/>
            </a:solidFill>
            <a:prstDash val="solid"/>
            <a:round/>
            <a:headEnd type="none" w="sm" len="sm"/>
            <a:tailEnd type="none" w="sm" len="sm"/>
          </a:ln>
          <a:effectLst>
            <a:outerShdw blurRad="171450" dist="95250" dir="1956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92"/>
          <p:cNvSpPr/>
          <p:nvPr/>
        </p:nvSpPr>
        <p:spPr>
          <a:xfrm>
            <a:off x="613700" y="1695083"/>
            <a:ext cx="3082500" cy="3211800"/>
          </a:xfrm>
          <a:prstGeom prst="ellipse">
            <a:avLst/>
          </a:prstGeom>
          <a:solidFill>
            <a:srgbClr val="D9D9D9"/>
          </a:solidFill>
          <a:ln w="9525" cap="flat" cmpd="sng">
            <a:solidFill>
              <a:srgbClr val="D9D9D9"/>
            </a:solidFill>
            <a:prstDash val="solid"/>
            <a:round/>
            <a:headEnd type="none" w="sm" len="sm"/>
            <a:tailEnd type="none" w="sm" len="sm"/>
          </a:ln>
          <a:effectLst>
            <a:outerShdw blurRad="171450" dist="95250" dir="19560000" algn="bl" rotWithShape="0">
              <a:srgbClr val="000000">
                <a:alpha val="23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7" name="Google Shape;677;p92"/>
          <p:cNvSpPr/>
          <p:nvPr/>
        </p:nvSpPr>
        <p:spPr>
          <a:xfrm>
            <a:off x="613700" y="2417174"/>
            <a:ext cx="2354100" cy="2477100"/>
          </a:xfrm>
          <a:prstGeom prst="ellipse">
            <a:avLst/>
          </a:prstGeom>
          <a:solidFill>
            <a:srgbClr val="B7B7B7"/>
          </a:solidFill>
          <a:ln w="9525" cap="flat" cmpd="sng">
            <a:solidFill>
              <a:srgbClr val="B7B7B7"/>
            </a:solidFill>
            <a:prstDash val="solid"/>
            <a:round/>
            <a:headEnd type="none" w="sm" len="sm"/>
            <a:tailEnd type="none" w="sm" len="sm"/>
          </a:ln>
          <a:effectLst>
            <a:outerShdw blurRad="171450" dist="95250" dir="19560000" algn="bl" rotWithShape="0">
              <a:srgbClr val="000000">
                <a:alpha val="23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8" name="Google Shape;678;p92"/>
          <p:cNvSpPr/>
          <p:nvPr/>
        </p:nvSpPr>
        <p:spPr>
          <a:xfrm>
            <a:off x="613700" y="3139584"/>
            <a:ext cx="1741500" cy="1754400"/>
          </a:xfrm>
          <a:prstGeom prst="ellipse">
            <a:avLst/>
          </a:prstGeom>
          <a:solidFill>
            <a:srgbClr val="666666"/>
          </a:solidFill>
          <a:ln w="9525" cap="flat" cmpd="sng">
            <a:solidFill>
              <a:srgbClr val="666666"/>
            </a:solidFill>
            <a:prstDash val="solid"/>
            <a:round/>
            <a:headEnd type="none" w="sm" len="sm"/>
            <a:tailEnd type="none" w="sm" len="sm"/>
          </a:ln>
          <a:effectLst>
            <a:outerShdw blurRad="171450" dist="95250" dir="19560000" algn="bl" rotWithShape="0">
              <a:srgbClr val="000000">
                <a:alpha val="23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9" name="Google Shape;679;p92"/>
          <p:cNvSpPr txBox="1"/>
          <p:nvPr/>
        </p:nvSpPr>
        <p:spPr>
          <a:xfrm>
            <a:off x="1838333" y="1258686"/>
            <a:ext cx="117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PRESCRIPTIVE</a:t>
            </a:r>
            <a:endParaRPr sz="1000" b="1">
              <a:latin typeface="Montserrat"/>
              <a:ea typeface="Montserrat"/>
              <a:cs typeface="Montserrat"/>
              <a:sym typeface="Montserrat"/>
            </a:endParaRPr>
          </a:p>
          <a:p>
            <a:pPr marL="0" lvl="0" indent="0" algn="ctr" rtl="0">
              <a:spcBef>
                <a:spcPts val="0"/>
              </a:spcBef>
              <a:spcAft>
                <a:spcPts val="0"/>
              </a:spcAft>
              <a:buNone/>
            </a:pPr>
            <a:r>
              <a:rPr lang="en-US" sz="600" i="1">
                <a:latin typeface="Montserrat"/>
                <a:ea typeface="Montserrat"/>
                <a:cs typeface="Montserrat"/>
                <a:sym typeface="Montserrat"/>
              </a:rPr>
              <a:t>CONTEXT</a:t>
            </a:r>
            <a:endParaRPr sz="600" i="1">
              <a:latin typeface="Montserrat"/>
              <a:ea typeface="Montserrat"/>
              <a:cs typeface="Montserrat"/>
              <a:sym typeface="Montserrat"/>
            </a:endParaRPr>
          </a:p>
        </p:txBody>
      </p:sp>
      <p:sp>
        <p:nvSpPr>
          <p:cNvPr id="680" name="Google Shape;680;p92"/>
          <p:cNvSpPr txBox="1"/>
          <p:nvPr/>
        </p:nvSpPr>
        <p:spPr>
          <a:xfrm>
            <a:off x="1566320" y="1910111"/>
            <a:ext cx="117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PREDICTIVE</a:t>
            </a:r>
            <a:endParaRPr sz="1000" b="1">
              <a:latin typeface="Montserrat"/>
              <a:ea typeface="Montserrat"/>
              <a:cs typeface="Montserrat"/>
              <a:sym typeface="Montserrat"/>
            </a:endParaRPr>
          </a:p>
          <a:p>
            <a:pPr marL="0" lvl="0" indent="0" algn="ctr" rtl="0">
              <a:spcBef>
                <a:spcPts val="0"/>
              </a:spcBef>
              <a:spcAft>
                <a:spcPts val="0"/>
              </a:spcAft>
              <a:buNone/>
            </a:pPr>
            <a:r>
              <a:rPr lang="en-US" sz="600" i="1">
                <a:latin typeface="Montserrat"/>
                <a:ea typeface="Montserrat"/>
                <a:cs typeface="Montserrat"/>
                <a:sym typeface="Montserrat"/>
              </a:rPr>
              <a:t>FORESIGHT</a:t>
            </a:r>
            <a:endParaRPr sz="600" i="1">
              <a:latin typeface="Montserrat"/>
              <a:ea typeface="Montserrat"/>
              <a:cs typeface="Montserrat"/>
              <a:sym typeface="Montserrat"/>
            </a:endParaRPr>
          </a:p>
        </p:txBody>
      </p:sp>
      <p:sp>
        <p:nvSpPr>
          <p:cNvPr id="681" name="Google Shape;681;p92"/>
          <p:cNvSpPr txBox="1"/>
          <p:nvPr/>
        </p:nvSpPr>
        <p:spPr>
          <a:xfrm>
            <a:off x="1202298" y="2603967"/>
            <a:ext cx="117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DIAGNOSTIC</a:t>
            </a:r>
            <a:endParaRPr sz="1000" b="1">
              <a:latin typeface="Montserrat"/>
              <a:ea typeface="Montserrat"/>
              <a:cs typeface="Montserrat"/>
              <a:sym typeface="Montserrat"/>
            </a:endParaRPr>
          </a:p>
          <a:p>
            <a:pPr marL="0" lvl="0" indent="0" algn="ctr" rtl="0">
              <a:spcBef>
                <a:spcPts val="0"/>
              </a:spcBef>
              <a:spcAft>
                <a:spcPts val="0"/>
              </a:spcAft>
              <a:buNone/>
            </a:pPr>
            <a:r>
              <a:rPr lang="en-US" sz="600" i="1">
                <a:latin typeface="Montserrat"/>
                <a:ea typeface="Montserrat"/>
                <a:cs typeface="Montserrat"/>
                <a:sym typeface="Montserrat"/>
              </a:rPr>
              <a:t>INSIGHT</a:t>
            </a:r>
            <a:endParaRPr sz="600" i="1">
              <a:latin typeface="Montserrat"/>
              <a:ea typeface="Montserrat"/>
              <a:cs typeface="Montserrat"/>
              <a:sym typeface="Montserrat"/>
            </a:endParaRPr>
          </a:p>
        </p:txBody>
      </p:sp>
      <p:sp>
        <p:nvSpPr>
          <p:cNvPr id="682" name="Google Shape;682;p92"/>
          <p:cNvSpPr txBox="1"/>
          <p:nvPr/>
        </p:nvSpPr>
        <p:spPr>
          <a:xfrm>
            <a:off x="895796" y="3363505"/>
            <a:ext cx="117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FFFFFF"/>
                </a:solidFill>
                <a:latin typeface="Montserrat"/>
                <a:ea typeface="Montserrat"/>
                <a:cs typeface="Montserrat"/>
                <a:sym typeface="Montserrat"/>
              </a:rPr>
              <a:t>DESCRIPTIVE</a:t>
            </a:r>
            <a:endParaRPr sz="1000" b="1">
              <a:solidFill>
                <a:srgbClr val="FFFFFF"/>
              </a:solidFill>
              <a:latin typeface="Montserrat"/>
              <a:ea typeface="Montserrat"/>
              <a:cs typeface="Montserrat"/>
              <a:sym typeface="Montserrat"/>
            </a:endParaRPr>
          </a:p>
          <a:p>
            <a:pPr marL="0" lvl="0" indent="0" algn="ctr" rtl="0">
              <a:spcBef>
                <a:spcPts val="0"/>
              </a:spcBef>
              <a:spcAft>
                <a:spcPts val="0"/>
              </a:spcAft>
              <a:buNone/>
            </a:pPr>
            <a:r>
              <a:rPr lang="en-US" sz="600" i="1">
                <a:solidFill>
                  <a:srgbClr val="FFFFFF"/>
                </a:solidFill>
                <a:latin typeface="Montserrat"/>
                <a:ea typeface="Montserrat"/>
                <a:cs typeface="Montserrat"/>
                <a:sym typeface="Montserrat"/>
              </a:rPr>
              <a:t>HINDSIGHT</a:t>
            </a:r>
            <a:endParaRPr sz="600" i="1">
              <a:solidFill>
                <a:srgbClr val="FFFFFF"/>
              </a:solidFill>
              <a:latin typeface="Montserrat"/>
              <a:ea typeface="Montserrat"/>
              <a:cs typeface="Montserrat"/>
              <a:sym typeface="Montserrat"/>
            </a:endParaRPr>
          </a:p>
        </p:txBody>
      </p:sp>
      <p:sp>
        <p:nvSpPr>
          <p:cNvPr id="683" name="Google Shape;683;p92"/>
          <p:cNvSpPr txBox="1"/>
          <p:nvPr/>
        </p:nvSpPr>
        <p:spPr>
          <a:xfrm>
            <a:off x="5838118" y="1292245"/>
            <a:ext cx="2839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i="1">
                <a:solidFill>
                  <a:schemeClr val="accent2"/>
                </a:solidFill>
                <a:latin typeface="Montserrat"/>
                <a:ea typeface="Montserrat"/>
                <a:cs typeface="Montserrat"/>
                <a:sym typeface="Montserrat"/>
              </a:rPr>
              <a:t>WHAT IS HAPPENING IN MY BUSINESS?</a:t>
            </a:r>
            <a:endParaRPr sz="1000" b="1" i="1">
              <a:solidFill>
                <a:schemeClr val="accent2"/>
              </a:solidFill>
              <a:latin typeface="Montserrat"/>
              <a:ea typeface="Montserrat"/>
              <a:cs typeface="Montserrat"/>
              <a:sym typeface="Montserrat"/>
            </a:endParaRPr>
          </a:p>
        </p:txBody>
      </p:sp>
      <p:sp>
        <p:nvSpPr>
          <p:cNvPr id="684" name="Google Shape;684;p92"/>
          <p:cNvSpPr txBox="1"/>
          <p:nvPr/>
        </p:nvSpPr>
        <p:spPr>
          <a:xfrm>
            <a:off x="5838118" y="1959242"/>
            <a:ext cx="2839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i="1">
                <a:solidFill>
                  <a:schemeClr val="accent1"/>
                </a:solidFill>
                <a:latin typeface="Montserrat"/>
                <a:ea typeface="Montserrat"/>
                <a:cs typeface="Montserrat"/>
                <a:sym typeface="Montserrat"/>
              </a:rPr>
              <a:t>WHY IS IT HAPPENING?</a:t>
            </a:r>
            <a:endParaRPr sz="1000" b="1" i="1">
              <a:solidFill>
                <a:schemeClr val="accent1"/>
              </a:solidFill>
              <a:latin typeface="Montserrat"/>
              <a:ea typeface="Montserrat"/>
              <a:cs typeface="Montserrat"/>
              <a:sym typeface="Montserrat"/>
            </a:endParaRPr>
          </a:p>
        </p:txBody>
      </p:sp>
      <p:sp>
        <p:nvSpPr>
          <p:cNvPr id="685" name="Google Shape;685;p92"/>
          <p:cNvSpPr txBox="1"/>
          <p:nvPr/>
        </p:nvSpPr>
        <p:spPr>
          <a:xfrm>
            <a:off x="5838118" y="2641095"/>
            <a:ext cx="2839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i="1">
                <a:solidFill>
                  <a:schemeClr val="accent3"/>
                </a:solidFill>
                <a:latin typeface="Montserrat"/>
                <a:ea typeface="Montserrat"/>
                <a:cs typeface="Montserrat"/>
                <a:sym typeface="Montserrat"/>
              </a:rPr>
              <a:t>WHAT IS LIKELY TO HAPPEN?</a:t>
            </a:r>
            <a:endParaRPr sz="1000" b="1" i="1">
              <a:solidFill>
                <a:schemeClr val="accent3"/>
              </a:solidFill>
              <a:latin typeface="Montserrat"/>
              <a:ea typeface="Montserrat"/>
              <a:cs typeface="Montserrat"/>
              <a:sym typeface="Montserrat"/>
            </a:endParaRPr>
          </a:p>
        </p:txBody>
      </p:sp>
      <p:sp>
        <p:nvSpPr>
          <p:cNvPr id="686" name="Google Shape;686;p92"/>
          <p:cNvSpPr txBox="1"/>
          <p:nvPr/>
        </p:nvSpPr>
        <p:spPr>
          <a:xfrm>
            <a:off x="5838118" y="3444270"/>
            <a:ext cx="2839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i="1">
                <a:solidFill>
                  <a:schemeClr val="accent6"/>
                </a:solidFill>
                <a:latin typeface="Montserrat"/>
                <a:ea typeface="Montserrat"/>
                <a:cs typeface="Montserrat"/>
                <a:sym typeface="Montserrat"/>
              </a:rPr>
              <a:t>WHAT DO I NEED TO DO?</a:t>
            </a:r>
            <a:endParaRPr sz="1000" b="1" i="1">
              <a:solidFill>
                <a:schemeClr val="accent6"/>
              </a:solidFill>
              <a:latin typeface="Montserrat"/>
              <a:ea typeface="Montserrat"/>
              <a:cs typeface="Montserrat"/>
              <a:sym typeface="Montserrat"/>
            </a:endParaRPr>
          </a:p>
        </p:txBody>
      </p:sp>
      <p:cxnSp>
        <p:nvCxnSpPr>
          <p:cNvPr id="687" name="Google Shape;687;p92"/>
          <p:cNvCxnSpPr>
            <a:stCxn id="679" idx="3"/>
            <a:endCxn id="683" idx="1"/>
          </p:cNvCxnSpPr>
          <p:nvPr/>
        </p:nvCxnSpPr>
        <p:spPr>
          <a:xfrm rot="10800000" flipH="1">
            <a:off x="3015533" y="1461636"/>
            <a:ext cx="2822700" cy="12600"/>
          </a:xfrm>
          <a:prstGeom prst="straightConnector1">
            <a:avLst/>
          </a:prstGeom>
          <a:noFill/>
          <a:ln w="19050" cap="flat" cmpd="sng">
            <a:solidFill>
              <a:schemeClr val="accent2"/>
            </a:solidFill>
            <a:prstDash val="dot"/>
            <a:round/>
            <a:headEnd type="none" w="med" len="med"/>
            <a:tailEnd type="none" w="med" len="med"/>
          </a:ln>
        </p:spPr>
      </p:cxnSp>
      <p:cxnSp>
        <p:nvCxnSpPr>
          <p:cNvPr id="688" name="Google Shape;688;p92"/>
          <p:cNvCxnSpPr>
            <a:endCxn id="684" idx="1"/>
          </p:cNvCxnSpPr>
          <p:nvPr/>
        </p:nvCxnSpPr>
        <p:spPr>
          <a:xfrm rot="10800000" flipH="1">
            <a:off x="2798518" y="2128592"/>
            <a:ext cx="3039600" cy="38100"/>
          </a:xfrm>
          <a:prstGeom prst="straightConnector1">
            <a:avLst/>
          </a:prstGeom>
          <a:noFill/>
          <a:ln w="19050" cap="flat" cmpd="sng">
            <a:solidFill>
              <a:schemeClr val="accent2"/>
            </a:solidFill>
            <a:prstDash val="dot"/>
            <a:round/>
            <a:headEnd type="none" w="med" len="med"/>
            <a:tailEnd type="none" w="med" len="med"/>
          </a:ln>
        </p:spPr>
      </p:cxnSp>
      <p:cxnSp>
        <p:nvCxnSpPr>
          <p:cNvPr id="689" name="Google Shape;689;p92"/>
          <p:cNvCxnSpPr>
            <a:stCxn id="681" idx="3"/>
            <a:endCxn id="685" idx="1"/>
          </p:cNvCxnSpPr>
          <p:nvPr/>
        </p:nvCxnSpPr>
        <p:spPr>
          <a:xfrm rot="10800000" flipH="1">
            <a:off x="2379498" y="2810517"/>
            <a:ext cx="3458700" cy="9000"/>
          </a:xfrm>
          <a:prstGeom prst="straightConnector1">
            <a:avLst/>
          </a:prstGeom>
          <a:noFill/>
          <a:ln w="19050" cap="flat" cmpd="sng">
            <a:solidFill>
              <a:schemeClr val="accent2"/>
            </a:solidFill>
            <a:prstDash val="dot"/>
            <a:round/>
            <a:headEnd type="none" w="med" len="med"/>
            <a:tailEnd type="none" w="med" len="med"/>
          </a:ln>
        </p:spPr>
      </p:cxnSp>
      <p:cxnSp>
        <p:nvCxnSpPr>
          <p:cNvPr id="690" name="Google Shape;690;p92"/>
          <p:cNvCxnSpPr>
            <a:stCxn id="682" idx="3"/>
            <a:endCxn id="686" idx="1"/>
          </p:cNvCxnSpPr>
          <p:nvPr/>
        </p:nvCxnSpPr>
        <p:spPr>
          <a:xfrm>
            <a:off x="2072996" y="3579055"/>
            <a:ext cx="3765000" cy="34500"/>
          </a:xfrm>
          <a:prstGeom prst="straightConnector1">
            <a:avLst/>
          </a:prstGeom>
          <a:noFill/>
          <a:ln w="19050" cap="flat" cmpd="sng">
            <a:solidFill>
              <a:schemeClr val="accent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9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Types of  Data Analytics</a:t>
            </a:r>
            <a:endParaRPr sz="1800">
              <a:solidFill>
                <a:srgbClr val="000000"/>
              </a:solidFill>
            </a:endParaRPr>
          </a:p>
        </p:txBody>
      </p:sp>
      <p:sp>
        <p:nvSpPr>
          <p:cNvPr id="696" name="Google Shape;696;p93"/>
          <p:cNvSpPr txBox="1"/>
          <p:nvPr/>
        </p:nvSpPr>
        <p:spPr>
          <a:xfrm>
            <a:off x="613700" y="1146174"/>
            <a:ext cx="352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latin typeface="Montserrat"/>
                <a:ea typeface="Montserrat"/>
                <a:cs typeface="Montserrat"/>
                <a:sym typeface="Montserrat"/>
              </a:rPr>
              <a:t>DESCRIPTIVE</a:t>
            </a:r>
            <a:endParaRPr sz="1200" b="1">
              <a:latin typeface="Montserrat"/>
              <a:ea typeface="Montserrat"/>
              <a:cs typeface="Montserrat"/>
              <a:sym typeface="Montserrat"/>
            </a:endParaRPr>
          </a:p>
          <a:p>
            <a:pPr marL="0" lvl="0" indent="0" algn="l" rtl="0">
              <a:spcBef>
                <a:spcPts val="0"/>
              </a:spcBef>
              <a:spcAft>
                <a:spcPts val="0"/>
              </a:spcAft>
              <a:buNone/>
            </a:pPr>
            <a:r>
              <a:rPr lang="en-US" sz="800" b="1" i="1">
                <a:solidFill>
                  <a:schemeClr val="accent2"/>
                </a:solidFill>
                <a:latin typeface="Montserrat"/>
                <a:ea typeface="Montserrat"/>
                <a:cs typeface="Montserrat"/>
                <a:sym typeface="Montserrat"/>
              </a:rPr>
              <a:t>WHAT IS HAPPENING IN MY BUSINESS?</a:t>
            </a:r>
            <a:endParaRPr sz="800" b="1" i="1">
              <a:solidFill>
                <a:schemeClr val="accent2"/>
              </a:solidFill>
              <a:latin typeface="Montserrat"/>
              <a:ea typeface="Montserrat"/>
              <a:cs typeface="Montserrat"/>
              <a:sym typeface="Montserrat"/>
            </a:endParaRPr>
          </a:p>
        </p:txBody>
      </p:sp>
      <p:sp>
        <p:nvSpPr>
          <p:cNvPr id="697" name="Google Shape;697;p93"/>
          <p:cNvSpPr txBox="1"/>
          <p:nvPr/>
        </p:nvSpPr>
        <p:spPr>
          <a:xfrm>
            <a:off x="613700" y="1662442"/>
            <a:ext cx="3825900" cy="569400"/>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Comprehensive, accurate and live data</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Efficient visualization</a:t>
            </a:r>
            <a:endParaRPr sz="1000">
              <a:latin typeface="Montserrat"/>
              <a:ea typeface="Montserrat"/>
              <a:cs typeface="Montserrat"/>
              <a:sym typeface="Montserrat"/>
            </a:endParaRPr>
          </a:p>
        </p:txBody>
      </p:sp>
      <p:sp>
        <p:nvSpPr>
          <p:cNvPr id="698" name="Google Shape;698;p93"/>
          <p:cNvSpPr txBox="1"/>
          <p:nvPr/>
        </p:nvSpPr>
        <p:spPr>
          <a:xfrm>
            <a:off x="613700" y="3297406"/>
            <a:ext cx="352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latin typeface="Montserrat"/>
                <a:ea typeface="Montserrat"/>
                <a:cs typeface="Montserrat"/>
                <a:sym typeface="Montserrat"/>
              </a:rPr>
              <a:t>DIAGNOSTIC</a:t>
            </a:r>
            <a:endParaRPr sz="1200" b="1">
              <a:latin typeface="Montserrat"/>
              <a:ea typeface="Montserrat"/>
              <a:cs typeface="Montserrat"/>
              <a:sym typeface="Montserrat"/>
            </a:endParaRPr>
          </a:p>
          <a:p>
            <a:pPr marL="0" lvl="0" indent="0" algn="l" rtl="0">
              <a:spcBef>
                <a:spcPts val="0"/>
              </a:spcBef>
              <a:spcAft>
                <a:spcPts val="0"/>
              </a:spcAft>
              <a:buNone/>
            </a:pPr>
            <a:r>
              <a:rPr lang="en-US" sz="800" b="1" i="1">
                <a:solidFill>
                  <a:schemeClr val="accent1"/>
                </a:solidFill>
                <a:latin typeface="Montserrat"/>
                <a:ea typeface="Montserrat"/>
                <a:cs typeface="Montserrat"/>
                <a:sym typeface="Montserrat"/>
              </a:rPr>
              <a:t>WHY IS IT HAPPENING?</a:t>
            </a:r>
            <a:endParaRPr sz="800" b="1" i="1">
              <a:solidFill>
                <a:schemeClr val="accent1"/>
              </a:solidFill>
              <a:latin typeface="Montserrat"/>
              <a:ea typeface="Montserrat"/>
              <a:cs typeface="Montserrat"/>
              <a:sym typeface="Montserrat"/>
            </a:endParaRPr>
          </a:p>
        </p:txBody>
      </p:sp>
      <p:sp>
        <p:nvSpPr>
          <p:cNvPr id="699" name="Google Shape;699;p93"/>
          <p:cNvSpPr txBox="1"/>
          <p:nvPr/>
        </p:nvSpPr>
        <p:spPr>
          <a:xfrm>
            <a:off x="613700" y="3813674"/>
            <a:ext cx="5674500" cy="569400"/>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Ability to drill down to the root-cause</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Ability to isolate </a:t>
            </a:r>
            <a:r>
              <a:rPr lang="en-US" sz="1000" i="1">
                <a:latin typeface="Montserrat"/>
                <a:ea typeface="Montserrat"/>
                <a:cs typeface="Montserrat"/>
                <a:sym typeface="Montserrat"/>
              </a:rPr>
              <a:t>noise</a:t>
            </a:r>
            <a:endParaRPr sz="1000" i="1">
              <a:latin typeface="Montserrat"/>
              <a:ea typeface="Montserrat"/>
              <a:cs typeface="Montserrat"/>
              <a:sym typeface="Montserrat"/>
            </a:endParaRPr>
          </a:p>
        </p:txBody>
      </p:sp>
      <p:sp>
        <p:nvSpPr>
          <p:cNvPr id="700" name="Google Shape;700;p93"/>
          <p:cNvSpPr txBox="1"/>
          <p:nvPr/>
        </p:nvSpPr>
        <p:spPr>
          <a:xfrm>
            <a:off x="4255200" y="1146175"/>
            <a:ext cx="286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latin typeface="Montserrat"/>
                <a:ea typeface="Montserrat"/>
                <a:cs typeface="Montserrat"/>
                <a:sym typeface="Montserrat"/>
              </a:rPr>
              <a:t>PREDICTIVE</a:t>
            </a:r>
            <a:endParaRPr sz="1200" b="1">
              <a:latin typeface="Montserrat"/>
              <a:ea typeface="Montserrat"/>
              <a:cs typeface="Montserrat"/>
              <a:sym typeface="Montserrat"/>
            </a:endParaRPr>
          </a:p>
          <a:p>
            <a:pPr marL="0" lvl="0" indent="0" algn="l" rtl="0">
              <a:spcBef>
                <a:spcPts val="0"/>
              </a:spcBef>
              <a:spcAft>
                <a:spcPts val="0"/>
              </a:spcAft>
              <a:buNone/>
            </a:pPr>
            <a:r>
              <a:rPr lang="en-US" sz="800" b="1" i="1">
                <a:solidFill>
                  <a:schemeClr val="accent3"/>
                </a:solidFill>
                <a:latin typeface="Montserrat"/>
                <a:ea typeface="Montserrat"/>
                <a:cs typeface="Montserrat"/>
                <a:sym typeface="Montserrat"/>
              </a:rPr>
              <a:t>WHAT IS LIKELY TO HAPPEN?</a:t>
            </a:r>
            <a:endParaRPr sz="800" b="1" i="1">
              <a:solidFill>
                <a:schemeClr val="accent3"/>
              </a:solidFill>
              <a:latin typeface="Montserrat"/>
              <a:ea typeface="Montserrat"/>
              <a:cs typeface="Montserrat"/>
              <a:sym typeface="Montserrat"/>
            </a:endParaRPr>
          </a:p>
        </p:txBody>
      </p:sp>
      <p:sp>
        <p:nvSpPr>
          <p:cNvPr id="701" name="Google Shape;701;p93"/>
          <p:cNvSpPr txBox="1"/>
          <p:nvPr/>
        </p:nvSpPr>
        <p:spPr>
          <a:xfrm>
            <a:off x="4255200" y="1662443"/>
            <a:ext cx="4764000" cy="1031400"/>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Business strategies have remained fairly consistent over time </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Historical patterns being used to predict specific outcomes using algorithms</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Decisions are automated using algorithms and technology</a:t>
            </a:r>
            <a:endParaRPr sz="1000">
              <a:latin typeface="Montserrat"/>
              <a:ea typeface="Montserrat"/>
              <a:cs typeface="Montserrat"/>
              <a:sym typeface="Montserrat"/>
            </a:endParaRPr>
          </a:p>
        </p:txBody>
      </p:sp>
      <p:sp>
        <p:nvSpPr>
          <p:cNvPr id="702" name="Google Shape;702;p93"/>
          <p:cNvSpPr txBox="1"/>
          <p:nvPr/>
        </p:nvSpPr>
        <p:spPr>
          <a:xfrm>
            <a:off x="4255200" y="3269707"/>
            <a:ext cx="286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latin typeface="Montserrat"/>
                <a:ea typeface="Montserrat"/>
                <a:cs typeface="Montserrat"/>
                <a:sym typeface="Montserrat"/>
              </a:rPr>
              <a:t>PRESCRIPTIVE </a:t>
            </a:r>
            <a:endParaRPr sz="1200" b="1">
              <a:latin typeface="Montserrat"/>
              <a:ea typeface="Montserrat"/>
              <a:cs typeface="Montserrat"/>
              <a:sym typeface="Montserrat"/>
            </a:endParaRPr>
          </a:p>
          <a:p>
            <a:pPr marL="0" lvl="0" indent="0" algn="l" rtl="0">
              <a:spcBef>
                <a:spcPts val="0"/>
              </a:spcBef>
              <a:spcAft>
                <a:spcPts val="0"/>
              </a:spcAft>
              <a:buNone/>
            </a:pPr>
            <a:r>
              <a:rPr lang="en-US" sz="800" b="1" i="1">
                <a:solidFill>
                  <a:schemeClr val="accent6"/>
                </a:solidFill>
                <a:latin typeface="Montserrat"/>
                <a:ea typeface="Montserrat"/>
                <a:cs typeface="Montserrat"/>
                <a:sym typeface="Montserrat"/>
              </a:rPr>
              <a:t>WHAT DO I NEED TO DO?</a:t>
            </a:r>
            <a:endParaRPr sz="800" b="1" i="1">
              <a:solidFill>
                <a:schemeClr val="accent6"/>
              </a:solidFill>
              <a:latin typeface="Montserrat"/>
              <a:ea typeface="Montserrat"/>
              <a:cs typeface="Montserrat"/>
              <a:sym typeface="Montserrat"/>
            </a:endParaRPr>
          </a:p>
        </p:txBody>
      </p:sp>
      <p:sp>
        <p:nvSpPr>
          <p:cNvPr id="703" name="Google Shape;703;p93"/>
          <p:cNvSpPr txBox="1"/>
          <p:nvPr/>
        </p:nvSpPr>
        <p:spPr>
          <a:xfrm>
            <a:off x="4255200" y="3785975"/>
            <a:ext cx="4764000" cy="800400"/>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Recommended actions and strategies based on champion / challenger testing outcomes</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Advanced analytical techniques for specific recommendations</a:t>
            </a:r>
            <a:endParaRPr sz="10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cxnSp>
        <p:nvCxnSpPr>
          <p:cNvPr id="708" name="Google Shape;708;p94"/>
          <p:cNvCxnSpPr/>
          <p:nvPr/>
        </p:nvCxnSpPr>
        <p:spPr>
          <a:xfrm>
            <a:off x="1636600" y="2158728"/>
            <a:ext cx="0" cy="2013000"/>
          </a:xfrm>
          <a:prstGeom prst="straightConnector1">
            <a:avLst/>
          </a:prstGeom>
          <a:noFill/>
          <a:ln w="9525" cap="flat" cmpd="sng">
            <a:solidFill>
              <a:srgbClr val="000000"/>
            </a:solidFill>
            <a:prstDash val="dot"/>
            <a:round/>
            <a:headEnd type="none" w="med" len="med"/>
            <a:tailEnd type="none" w="med" len="med"/>
          </a:ln>
        </p:spPr>
      </p:cxnSp>
      <p:sp>
        <p:nvSpPr>
          <p:cNvPr id="709" name="Google Shape;709;p9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Exploring Data Analytics Techniques and Algorithms</a:t>
            </a:r>
            <a:endParaRPr sz="1800">
              <a:solidFill>
                <a:srgbClr val="000000"/>
              </a:solidFill>
            </a:endParaRPr>
          </a:p>
        </p:txBody>
      </p:sp>
      <p:cxnSp>
        <p:nvCxnSpPr>
          <p:cNvPr id="710" name="Google Shape;710;p94"/>
          <p:cNvCxnSpPr>
            <a:stCxn id="711" idx="3"/>
            <a:endCxn id="712" idx="0"/>
          </p:cNvCxnSpPr>
          <p:nvPr/>
        </p:nvCxnSpPr>
        <p:spPr>
          <a:xfrm rot="10800000">
            <a:off x="2144575" y="1720063"/>
            <a:ext cx="4592700" cy="0"/>
          </a:xfrm>
          <a:prstGeom prst="straightConnector1">
            <a:avLst/>
          </a:prstGeom>
          <a:noFill/>
          <a:ln w="9525" cap="flat" cmpd="sng">
            <a:solidFill>
              <a:srgbClr val="000000"/>
            </a:solidFill>
            <a:prstDash val="dot"/>
            <a:round/>
            <a:headEnd type="none" w="med" len="med"/>
            <a:tailEnd type="none" w="med" len="med"/>
          </a:ln>
        </p:spPr>
      </p:cxnSp>
      <p:sp>
        <p:nvSpPr>
          <p:cNvPr id="712" name="Google Shape;712;p94"/>
          <p:cNvSpPr/>
          <p:nvPr/>
        </p:nvSpPr>
        <p:spPr>
          <a:xfrm>
            <a:off x="1128700"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4"/>
          <p:cNvSpPr/>
          <p:nvPr/>
        </p:nvSpPr>
        <p:spPr>
          <a:xfrm>
            <a:off x="1259800" y="1368313"/>
            <a:ext cx="1015800" cy="852300"/>
          </a:xfrm>
          <a:prstGeom prst="hexagon">
            <a:avLst>
              <a:gd name="adj" fmla="val 25000"/>
              <a:gd name="vf" fmla="val 115470"/>
            </a:avLst>
          </a:prstGeom>
          <a:solidFill>
            <a:schemeClr val="accent3"/>
          </a:solidFill>
          <a:ln w="9525" cap="flat" cmpd="sng">
            <a:solidFill>
              <a:srgbClr val="25A8E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4"/>
          <p:cNvSpPr/>
          <p:nvPr/>
        </p:nvSpPr>
        <p:spPr>
          <a:xfrm>
            <a:off x="3129325"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4"/>
          <p:cNvSpPr/>
          <p:nvPr/>
        </p:nvSpPr>
        <p:spPr>
          <a:xfrm>
            <a:off x="3260425"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4"/>
          <p:cNvSpPr/>
          <p:nvPr/>
        </p:nvSpPr>
        <p:spPr>
          <a:xfrm>
            <a:off x="4998850"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4"/>
          <p:cNvSpPr/>
          <p:nvPr/>
        </p:nvSpPr>
        <p:spPr>
          <a:xfrm>
            <a:off x="5129950"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4"/>
          <p:cNvSpPr/>
          <p:nvPr/>
        </p:nvSpPr>
        <p:spPr>
          <a:xfrm>
            <a:off x="6737275"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94"/>
          <p:cNvSpPr/>
          <p:nvPr/>
        </p:nvSpPr>
        <p:spPr>
          <a:xfrm>
            <a:off x="6868375"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94"/>
          <p:cNvSpPr txBox="1"/>
          <p:nvPr/>
        </p:nvSpPr>
        <p:spPr>
          <a:xfrm>
            <a:off x="1352200"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Descriptive Analytics</a:t>
            </a:r>
            <a:endParaRPr sz="800" b="1">
              <a:solidFill>
                <a:srgbClr val="FFFFFF"/>
              </a:solidFill>
              <a:latin typeface="Montserrat"/>
              <a:ea typeface="Montserrat"/>
              <a:cs typeface="Montserrat"/>
              <a:sym typeface="Montserrat"/>
            </a:endParaRPr>
          </a:p>
        </p:txBody>
      </p:sp>
      <p:sp>
        <p:nvSpPr>
          <p:cNvPr id="720" name="Google Shape;720;p94"/>
          <p:cNvSpPr txBox="1"/>
          <p:nvPr/>
        </p:nvSpPr>
        <p:spPr>
          <a:xfrm>
            <a:off x="3352825"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66666"/>
                </a:solidFill>
                <a:latin typeface="Montserrat"/>
                <a:ea typeface="Montserrat"/>
                <a:cs typeface="Montserrat"/>
                <a:sym typeface="Montserrat"/>
              </a:rPr>
              <a:t>Diagnostic Analytics</a:t>
            </a:r>
            <a:endParaRPr sz="800" b="1">
              <a:solidFill>
                <a:srgbClr val="666666"/>
              </a:solidFill>
              <a:latin typeface="Montserrat"/>
              <a:ea typeface="Montserrat"/>
              <a:cs typeface="Montserrat"/>
              <a:sym typeface="Montserrat"/>
            </a:endParaRPr>
          </a:p>
        </p:txBody>
      </p:sp>
      <p:sp>
        <p:nvSpPr>
          <p:cNvPr id="721" name="Google Shape;721;p94"/>
          <p:cNvSpPr txBox="1"/>
          <p:nvPr/>
        </p:nvSpPr>
        <p:spPr>
          <a:xfrm>
            <a:off x="5222350"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66666"/>
                </a:solidFill>
                <a:latin typeface="Montserrat"/>
                <a:ea typeface="Montserrat"/>
                <a:cs typeface="Montserrat"/>
                <a:sym typeface="Montserrat"/>
              </a:rPr>
              <a:t>Predictive Analytics</a:t>
            </a:r>
            <a:endParaRPr sz="800" b="1">
              <a:solidFill>
                <a:srgbClr val="666666"/>
              </a:solidFill>
              <a:latin typeface="Montserrat"/>
              <a:ea typeface="Montserrat"/>
              <a:cs typeface="Montserrat"/>
              <a:sym typeface="Montserrat"/>
            </a:endParaRPr>
          </a:p>
        </p:txBody>
      </p:sp>
      <p:sp>
        <p:nvSpPr>
          <p:cNvPr id="722" name="Google Shape;722;p94"/>
          <p:cNvSpPr txBox="1"/>
          <p:nvPr/>
        </p:nvSpPr>
        <p:spPr>
          <a:xfrm>
            <a:off x="6960775"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66666"/>
                </a:solidFill>
                <a:latin typeface="Montserrat"/>
                <a:ea typeface="Montserrat"/>
                <a:cs typeface="Montserrat"/>
                <a:sym typeface="Montserrat"/>
              </a:rPr>
              <a:t>Prescriptive Analytics</a:t>
            </a:r>
            <a:endParaRPr sz="800" b="1">
              <a:solidFill>
                <a:srgbClr val="666666"/>
              </a:solidFill>
              <a:latin typeface="Montserrat"/>
              <a:ea typeface="Montserrat"/>
              <a:cs typeface="Montserrat"/>
              <a:sym typeface="Montserrat"/>
            </a:endParaRPr>
          </a:p>
        </p:txBody>
      </p:sp>
      <p:sp>
        <p:nvSpPr>
          <p:cNvPr id="723" name="Google Shape;723;p94"/>
          <p:cNvSpPr/>
          <p:nvPr/>
        </p:nvSpPr>
        <p:spPr>
          <a:xfrm>
            <a:off x="1525000" y="2700690"/>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4"/>
          <p:cNvSpPr/>
          <p:nvPr/>
        </p:nvSpPr>
        <p:spPr>
          <a:xfrm>
            <a:off x="1525000" y="3442465"/>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4"/>
          <p:cNvSpPr/>
          <p:nvPr/>
        </p:nvSpPr>
        <p:spPr>
          <a:xfrm>
            <a:off x="1535950" y="4184240"/>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4"/>
          <p:cNvSpPr txBox="1"/>
          <p:nvPr/>
        </p:nvSpPr>
        <p:spPr>
          <a:xfrm>
            <a:off x="1790900" y="2643550"/>
            <a:ext cx="64545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b="1" u="sng">
                <a:solidFill>
                  <a:schemeClr val="accent4"/>
                </a:solidFill>
                <a:latin typeface="Montserrat"/>
                <a:ea typeface="Montserrat"/>
                <a:cs typeface="Montserrat"/>
                <a:sym typeface="Montserrat"/>
              </a:rPr>
              <a:t>Data Visualization:</a:t>
            </a:r>
            <a:r>
              <a:rPr lang="en-US" sz="900">
                <a:latin typeface="Montserrat"/>
                <a:ea typeface="Montserrat"/>
                <a:cs typeface="Montserrat"/>
                <a:sym typeface="Montserrat"/>
              </a:rPr>
              <a:t> It involves using charts, graphs, and other visual representations to display data</a:t>
            </a:r>
            <a:endParaRPr sz="900">
              <a:latin typeface="Montserrat"/>
              <a:ea typeface="Montserrat"/>
              <a:cs typeface="Montserrat"/>
              <a:sym typeface="Montserrat"/>
            </a:endParaRPr>
          </a:p>
        </p:txBody>
      </p:sp>
      <p:sp>
        <p:nvSpPr>
          <p:cNvPr id="727" name="Google Shape;727;p94"/>
          <p:cNvSpPr txBox="1"/>
          <p:nvPr/>
        </p:nvSpPr>
        <p:spPr>
          <a:xfrm>
            <a:off x="1790900" y="3380575"/>
            <a:ext cx="64545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b="1" u="sng">
                <a:solidFill>
                  <a:schemeClr val="accent4"/>
                </a:solidFill>
                <a:latin typeface="Montserrat"/>
                <a:ea typeface="Montserrat"/>
                <a:cs typeface="Montserrat"/>
                <a:sym typeface="Montserrat"/>
              </a:rPr>
              <a:t>Statistical Analysis:</a:t>
            </a:r>
            <a:r>
              <a:rPr lang="en-US" sz="900">
                <a:latin typeface="Montserrat"/>
                <a:ea typeface="Montserrat"/>
                <a:cs typeface="Montserrat"/>
                <a:sym typeface="Montserrat"/>
              </a:rPr>
              <a:t> It involves using statistical methods to analyze data and identify patterns</a:t>
            </a:r>
            <a:endParaRPr sz="900">
              <a:latin typeface="Montserrat"/>
              <a:ea typeface="Montserrat"/>
              <a:cs typeface="Montserrat"/>
              <a:sym typeface="Montserrat"/>
            </a:endParaRPr>
          </a:p>
        </p:txBody>
      </p:sp>
      <p:sp>
        <p:nvSpPr>
          <p:cNvPr id="728" name="Google Shape;728;p94"/>
          <p:cNvSpPr txBox="1"/>
          <p:nvPr/>
        </p:nvSpPr>
        <p:spPr>
          <a:xfrm>
            <a:off x="1790900" y="4117600"/>
            <a:ext cx="64545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b="1" u="sng">
                <a:solidFill>
                  <a:schemeClr val="accent4"/>
                </a:solidFill>
                <a:latin typeface="Montserrat"/>
                <a:ea typeface="Montserrat"/>
                <a:cs typeface="Montserrat"/>
                <a:sym typeface="Montserrat"/>
              </a:rPr>
              <a:t>Time Series Analysis:</a:t>
            </a:r>
            <a:r>
              <a:rPr lang="en-US" sz="900">
                <a:latin typeface="Montserrat"/>
                <a:ea typeface="Montserrat"/>
                <a:cs typeface="Montserrat"/>
                <a:sym typeface="Montserrat"/>
              </a:rPr>
              <a:t> It involves using statistical methods to identify patterns over time</a:t>
            </a:r>
            <a:endParaRPr sz="9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cxnSp>
        <p:nvCxnSpPr>
          <p:cNvPr id="733" name="Google Shape;733;p95"/>
          <p:cNvCxnSpPr/>
          <p:nvPr/>
        </p:nvCxnSpPr>
        <p:spPr>
          <a:xfrm>
            <a:off x="3631750" y="2146228"/>
            <a:ext cx="0" cy="2013000"/>
          </a:xfrm>
          <a:prstGeom prst="straightConnector1">
            <a:avLst/>
          </a:prstGeom>
          <a:noFill/>
          <a:ln w="9525" cap="flat" cmpd="sng">
            <a:solidFill>
              <a:srgbClr val="000000"/>
            </a:solidFill>
            <a:prstDash val="dot"/>
            <a:round/>
            <a:headEnd type="none" w="med" len="med"/>
            <a:tailEnd type="none" w="med" len="med"/>
          </a:ln>
        </p:spPr>
      </p:cxnSp>
      <p:sp>
        <p:nvSpPr>
          <p:cNvPr id="734" name="Google Shape;734;p95"/>
          <p:cNvSpPr/>
          <p:nvPr/>
        </p:nvSpPr>
        <p:spPr>
          <a:xfrm>
            <a:off x="3520150" y="2688190"/>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5"/>
          <p:cNvSpPr/>
          <p:nvPr/>
        </p:nvSpPr>
        <p:spPr>
          <a:xfrm>
            <a:off x="3520150" y="3429965"/>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5"/>
          <p:cNvSpPr/>
          <p:nvPr/>
        </p:nvSpPr>
        <p:spPr>
          <a:xfrm>
            <a:off x="3531100" y="4171740"/>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Exploring Data Analytics Techniques and Algorithms</a:t>
            </a:r>
            <a:endParaRPr sz="1800">
              <a:solidFill>
                <a:srgbClr val="000000"/>
              </a:solidFill>
            </a:endParaRPr>
          </a:p>
        </p:txBody>
      </p:sp>
      <p:cxnSp>
        <p:nvCxnSpPr>
          <p:cNvPr id="738" name="Google Shape;738;p95"/>
          <p:cNvCxnSpPr>
            <a:stCxn id="739" idx="3"/>
            <a:endCxn id="740" idx="0"/>
          </p:cNvCxnSpPr>
          <p:nvPr/>
        </p:nvCxnSpPr>
        <p:spPr>
          <a:xfrm rot="10800000">
            <a:off x="2144575" y="1720063"/>
            <a:ext cx="4592700" cy="0"/>
          </a:xfrm>
          <a:prstGeom prst="straightConnector1">
            <a:avLst/>
          </a:prstGeom>
          <a:noFill/>
          <a:ln w="9525" cap="flat" cmpd="sng">
            <a:solidFill>
              <a:srgbClr val="000000"/>
            </a:solidFill>
            <a:prstDash val="dot"/>
            <a:round/>
            <a:headEnd type="none" w="med" len="med"/>
            <a:tailEnd type="none" w="med" len="med"/>
          </a:ln>
        </p:spPr>
      </p:cxnSp>
      <p:sp>
        <p:nvSpPr>
          <p:cNvPr id="740" name="Google Shape;740;p95"/>
          <p:cNvSpPr/>
          <p:nvPr/>
        </p:nvSpPr>
        <p:spPr>
          <a:xfrm>
            <a:off x="1128700"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5"/>
          <p:cNvSpPr/>
          <p:nvPr/>
        </p:nvSpPr>
        <p:spPr>
          <a:xfrm>
            <a:off x="1259800"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2" name="Google Shape;742;p95"/>
          <p:cNvSpPr/>
          <p:nvPr/>
        </p:nvSpPr>
        <p:spPr>
          <a:xfrm>
            <a:off x="3129325"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5"/>
          <p:cNvSpPr/>
          <p:nvPr/>
        </p:nvSpPr>
        <p:spPr>
          <a:xfrm>
            <a:off x="3260425" y="1368313"/>
            <a:ext cx="1015800" cy="8523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5"/>
          <p:cNvSpPr/>
          <p:nvPr/>
        </p:nvSpPr>
        <p:spPr>
          <a:xfrm>
            <a:off x="4998850"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5"/>
          <p:cNvSpPr/>
          <p:nvPr/>
        </p:nvSpPr>
        <p:spPr>
          <a:xfrm>
            <a:off x="5129950"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5"/>
          <p:cNvSpPr/>
          <p:nvPr/>
        </p:nvSpPr>
        <p:spPr>
          <a:xfrm>
            <a:off x="6737275"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5"/>
          <p:cNvSpPr/>
          <p:nvPr/>
        </p:nvSpPr>
        <p:spPr>
          <a:xfrm>
            <a:off x="6868375"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95"/>
          <p:cNvSpPr txBox="1"/>
          <p:nvPr/>
        </p:nvSpPr>
        <p:spPr>
          <a:xfrm>
            <a:off x="1352200" y="1547275"/>
            <a:ext cx="831000" cy="49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800" b="1">
                <a:solidFill>
                  <a:srgbClr val="666666"/>
                </a:solidFill>
                <a:latin typeface="Montserrat"/>
                <a:ea typeface="Montserrat"/>
                <a:cs typeface="Montserrat"/>
                <a:sym typeface="Montserrat"/>
              </a:rPr>
              <a:t>Descriptive Analytics</a:t>
            </a:r>
            <a:endParaRPr sz="800" b="1">
              <a:solidFill>
                <a:srgbClr val="666666"/>
              </a:solidFill>
              <a:latin typeface="Montserrat"/>
              <a:ea typeface="Montserrat"/>
              <a:cs typeface="Montserrat"/>
              <a:sym typeface="Montserrat"/>
            </a:endParaRPr>
          </a:p>
        </p:txBody>
      </p:sp>
      <p:sp>
        <p:nvSpPr>
          <p:cNvPr id="748" name="Google Shape;748;p95"/>
          <p:cNvSpPr txBox="1"/>
          <p:nvPr/>
        </p:nvSpPr>
        <p:spPr>
          <a:xfrm>
            <a:off x="3352825"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Diagnostic Analytics</a:t>
            </a:r>
            <a:endParaRPr sz="800" b="1">
              <a:solidFill>
                <a:srgbClr val="FFFFFF"/>
              </a:solidFill>
              <a:latin typeface="Montserrat"/>
              <a:ea typeface="Montserrat"/>
              <a:cs typeface="Montserrat"/>
              <a:sym typeface="Montserrat"/>
            </a:endParaRPr>
          </a:p>
        </p:txBody>
      </p:sp>
      <p:sp>
        <p:nvSpPr>
          <p:cNvPr id="749" name="Google Shape;749;p95"/>
          <p:cNvSpPr txBox="1"/>
          <p:nvPr/>
        </p:nvSpPr>
        <p:spPr>
          <a:xfrm>
            <a:off x="5222350"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66666"/>
                </a:solidFill>
                <a:latin typeface="Montserrat"/>
                <a:ea typeface="Montserrat"/>
                <a:cs typeface="Montserrat"/>
                <a:sym typeface="Montserrat"/>
              </a:rPr>
              <a:t>Predictive Analytics</a:t>
            </a:r>
            <a:endParaRPr sz="800" b="1">
              <a:solidFill>
                <a:srgbClr val="666666"/>
              </a:solidFill>
              <a:latin typeface="Montserrat"/>
              <a:ea typeface="Montserrat"/>
              <a:cs typeface="Montserrat"/>
              <a:sym typeface="Montserrat"/>
            </a:endParaRPr>
          </a:p>
        </p:txBody>
      </p:sp>
      <p:sp>
        <p:nvSpPr>
          <p:cNvPr id="750" name="Google Shape;750;p95"/>
          <p:cNvSpPr txBox="1"/>
          <p:nvPr/>
        </p:nvSpPr>
        <p:spPr>
          <a:xfrm>
            <a:off x="6960775"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66666"/>
                </a:solidFill>
                <a:latin typeface="Montserrat"/>
                <a:ea typeface="Montserrat"/>
                <a:cs typeface="Montserrat"/>
                <a:sym typeface="Montserrat"/>
              </a:rPr>
              <a:t>Prescriptive Analytics</a:t>
            </a:r>
            <a:endParaRPr sz="800" b="1">
              <a:solidFill>
                <a:srgbClr val="666666"/>
              </a:solidFill>
              <a:latin typeface="Montserrat"/>
              <a:ea typeface="Montserrat"/>
              <a:cs typeface="Montserrat"/>
              <a:sym typeface="Montserrat"/>
            </a:endParaRPr>
          </a:p>
        </p:txBody>
      </p:sp>
      <p:sp>
        <p:nvSpPr>
          <p:cNvPr id="751" name="Google Shape;751;p95"/>
          <p:cNvSpPr txBox="1"/>
          <p:nvPr/>
        </p:nvSpPr>
        <p:spPr>
          <a:xfrm>
            <a:off x="3754300" y="2631050"/>
            <a:ext cx="53076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b="1" u="sng">
                <a:solidFill>
                  <a:schemeClr val="accent4"/>
                </a:solidFill>
                <a:latin typeface="Montserrat"/>
                <a:ea typeface="Montserrat"/>
                <a:cs typeface="Montserrat"/>
                <a:sym typeface="Montserrat"/>
              </a:rPr>
              <a:t>Correlation Analysis:</a:t>
            </a:r>
            <a:r>
              <a:rPr lang="en-US" sz="900">
                <a:latin typeface="Montserrat"/>
                <a:ea typeface="Montserrat"/>
                <a:cs typeface="Montserrat"/>
                <a:sym typeface="Montserrat"/>
              </a:rPr>
              <a:t> It involves identifying the relationships between different variables</a:t>
            </a:r>
            <a:endParaRPr sz="900">
              <a:latin typeface="Montserrat"/>
              <a:ea typeface="Montserrat"/>
              <a:cs typeface="Montserrat"/>
              <a:sym typeface="Montserrat"/>
            </a:endParaRPr>
          </a:p>
        </p:txBody>
      </p:sp>
      <p:sp>
        <p:nvSpPr>
          <p:cNvPr id="752" name="Google Shape;752;p95"/>
          <p:cNvSpPr txBox="1"/>
          <p:nvPr/>
        </p:nvSpPr>
        <p:spPr>
          <a:xfrm>
            <a:off x="3754300" y="3355575"/>
            <a:ext cx="53076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b="1" u="sng">
                <a:solidFill>
                  <a:schemeClr val="accent4"/>
                </a:solidFill>
                <a:latin typeface="Montserrat"/>
                <a:ea typeface="Montserrat"/>
                <a:cs typeface="Montserrat"/>
                <a:sym typeface="Montserrat"/>
              </a:rPr>
              <a:t>Regression Analysis:</a:t>
            </a:r>
            <a:r>
              <a:rPr lang="en-US" sz="900">
                <a:latin typeface="Montserrat"/>
                <a:ea typeface="Montserrat"/>
                <a:cs typeface="Montserrat"/>
                <a:sym typeface="Montserrat"/>
              </a:rPr>
              <a:t> It involves using statistical methods to predict the value of one variable based on the value of another variable</a:t>
            </a:r>
            <a:endParaRPr sz="900">
              <a:latin typeface="Montserrat"/>
              <a:ea typeface="Montserrat"/>
              <a:cs typeface="Montserrat"/>
              <a:sym typeface="Montserrat"/>
            </a:endParaRPr>
          </a:p>
        </p:txBody>
      </p:sp>
      <p:sp>
        <p:nvSpPr>
          <p:cNvPr id="753" name="Google Shape;753;p95"/>
          <p:cNvSpPr txBox="1"/>
          <p:nvPr/>
        </p:nvSpPr>
        <p:spPr>
          <a:xfrm>
            <a:off x="3754300" y="4114600"/>
            <a:ext cx="53898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b="1" u="sng">
                <a:solidFill>
                  <a:schemeClr val="accent4"/>
                </a:solidFill>
                <a:latin typeface="Montserrat"/>
                <a:ea typeface="Montserrat"/>
                <a:cs typeface="Montserrat"/>
                <a:sym typeface="Montserrat"/>
              </a:rPr>
              <a:t>Anomaly Detection:</a:t>
            </a:r>
            <a:r>
              <a:rPr lang="en-US" sz="900">
                <a:latin typeface="Montserrat"/>
                <a:ea typeface="Montserrat"/>
                <a:cs typeface="Montserrat"/>
                <a:sym typeface="Montserrat"/>
              </a:rPr>
              <a:t> It involves identifying key data points that are unusual or unexpected</a:t>
            </a:r>
            <a:endParaRPr sz="9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96"/>
          <p:cNvSpPr txBox="1"/>
          <p:nvPr/>
        </p:nvSpPr>
        <p:spPr>
          <a:xfrm>
            <a:off x="82075" y="4080100"/>
            <a:ext cx="53076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900" b="1" u="sng">
                <a:solidFill>
                  <a:schemeClr val="accent4"/>
                </a:solidFill>
                <a:latin typeface="Montserrat"/>
                <a:ea typeface="Montserrat"/>
                <a:cs typeface="Montserrat"/>
                <a:sym typeface="Montserrat"/>
              </a:rPr>
              <a:t>Natural Language Processing:</a:t>
            </a:r>
            <a:r>
              <a:rPr lang="en-US" sz="900">
                <a:latin typeface="Montserrat"/>
                <a:ea typeface="Montserrat"/>
                <a:cs typeface="Montserrat"/>
                <a:sym typeface="Montserrat"/>
              </a:rPr>
              <a:t> It is a type of machine learning identifies parts of speech, entities, sentiment, and other aspects of text</a:t>
            </a:r>
            <a:endParaRPr sz="900">
              <a:latin typeface="Montserrat"/>
              <a:ea typeface="Montserrat"/>
              <a:cs typeface="Montserrat"/>
              <a:sym typeface="Montserrat"/>
            </a:endParaRPr>
          </a:p>
        </p:txBody>
      </p:sp>
      <p:cxnSp>
        <p:nvCxnSpPr>
          <p:cNvPr id="759" name="Google Shape;759;p96"/>
          <p:cNvCxnSpPr>
            <a:stCxn id="760" idx="0"/>
            <a:endCxn id="761" idx="3"/>
          </p:cNvCxnSpPr>
          <p:nvPr/>
        </p:nvCxnSpPr>
        <p:spPr>
          <a:xfrm>
            <a:off x="5612875" y="2788090"/>
            <a:ext cx="2769300" cy="0"/>
          </a:xfrm>
          <a:prstGeom prst="straightConnector1">
            <a:avLst/>
          </a:prstGeom>
          <a:noFill/>
          <a:ln w="9525" cap="flat" cmpd="sng">
            <a:solidFill>
              <a:schemeClr val="accent3"/>
            </a:solidFill>
            <a:prstDash val="dot"/>
            <a:round/>
            <a:headEnd type="none" w="med" len="med"/>
            <a:tailEnd type="none" w="med" len="med"/>
          </a:ln>
        </p:spPr>
      </p:cxnSp>
      <p:cxnSp>
        <p:nvCxnSpPr>
          <p:cNvPr id="762" name="Google Shape;762;p96"/>
          <p:cNvCxnSpPr/>
          <p:nvPr/>
        </p:nvCxnSpPr>
        <p:spPr>
          <a:xfrm>
            <a:off x="5501275" y="2146228"/>
            <a:ext cx="0" cy="2013000"/>
          </a:xfrm>
          <a:prstGeom prst="straightConnector1">
            <a:avLst/>
          </a:prstGeom>
          <a:noFill/>
          <a:ln w="9525" cap="flat" cmpd="sng">
            <a:solidFill>
              <a:srgbClr val="000000"/>
            </a:solidFill>
            <a:prstDash val="dot"/>
            <a:round/>
            <a:headEnd type="none" w="med" len="med"/>
            <a:tailEnd type="none" w="med" len="med"/>
          </a:ln>
        </p:spPr>
      </p:cxnSp>
      <p:sp>
        <p:nvSpPr>
          <p:cNvPr id="760" name="Google Shape;760;p96"/>
          <p:cNvSpPr/>
          <p:nvPr/>
        </p:nvSpPr>
        <p:spPr>
          <a:xfrm>
            <a:off x="5389675" y="2688190"/>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6"/>
          <p:cNvSpPr/>
          <p:nvPr/>
        </p:nvSpPr>
        <p:spPr>
          <a:xfrm>
            <a:off x="5389675" y="3429965"/>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96"/>
          <p:cNvSpPr/>
          <p:nvPr/>
        </p:nvSpPr>
        <p:spPr>
          <a:xfrm>
            <a:off x="5400625" y="4171740"/>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Exploring Data Analytics Techniques and Algorithms</a:t>
            </a:r>
            <a:endParaRPr sz="1800">
              <a:solidFill>
                <a:srgbClr val="000000"/>
              </a:solidFill>
            </a:endParaRPr>
          </a:p>
        </p:txBody>
      </p:sp>
      <p:cxnSp>
        <p:nvCxnSpPr>
          <p:cNvPr id="766" name="Google Shape;766;p96"/>
          <p:cNvCxnSpPr>
            <a:stCxn id="767" idx="3"/>
            <a:endCxn id="768" idx="0"/>
          </p:cNvCxnSpPr>
          <p:nvPr/>
        </p:nvCxnSpPr>
        <p:spPr>
          <a:xfrm rot="10800000">
            <a:off x="2144575" y="1720063"/>
            <a:ext cx="4592700" cy="0"/>
          </a:xfrm>
          <a:prstGeom prst="straightConnector1">
            <a:avLst/>
          </a:prstGeom>
          <a:noFill/>
          <a:ln w="9525" cap="flat" cmpd="sng">
            <a:solidFill>
              <a:srgbClr val="000000"/>
            </a:solidFill>
            <a:prstDash val="dot"/>
            <a:round/>
            <a:headEnd type="none" w="med" len="med"/>
            <a:tailEnd type="none" w="med" len="med"/>
          </a:ln>
        </p:spPr>
      </p:cxnSp>
      <p:sp>
        <p:nvSpPr>
          <p:cNvPr id="768" name="Google Shape;768;p96"/>
          <p:cNvSpPr/>
          <p:nvPr/>
        </p:nvSpPr>
        <p:spPr>
          <a:xfrm>
            <a:off x="1128700"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6"/>
          <p:cNvSpPr/>
          <p:nvPr/>
        </p:nvSpPr>
        <p:spPr>
          <a:xfrm>
            <a:off x="1259800"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0" name="Google Shape;770;p96"/>
          <p:cNvSpPr/>
          <p:nvPr/>
        </p:nvSpPr>
        <p:spPr>
          <a:xfrm>
            <a:off x="3129325"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6"/>
          <p:cNvSpPr/>
          <p:nvPr/>
        </p:nvSpPr>
        <p:spPr>
          <a:xfrm>
            <a:off x="3260425"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6"/>
          <p:cNvSpPr/>
          <p:nvPr/>
        </p:nvSpPr>
        <p:spPr>
          <a:xfrm>
            <a:off x="4998850"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6"/>
          <p:cNvSpPr/>
          <p:nvPr/>
        </p:nvSpPr>
        <p:spPr>
          <a:xfrm>
            <a:off x="5129950" y="1368313"/>
            <a:ext cx="1015800" cy="852300"/>
          </a:xfrm>
          <a:prstGeom prst="hexagon">
            <a:avLst>
              <a:gd name="adj" fmla="val 25000"/>
              <a:gd name="vf" fmla="val 115470"/>
            </a:avLst>
          </a:prstGeom>
          <a:solidFill>
            <a:schemeClr val="accent3"/>
          </a:solidFill>
          <a:ln w="9525" cap="flat" cmpd="sng">
            <a:solidFill>
              <a:srgbClr val="25A8E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7" name="Google Shape;767;p96"/>
          <p:cNvSpPr/>
          <p:nvPr/>
        </p:nvSpPr>
        <p:spPr>
          <a:xfrm>
            <a:off x="6737275"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6"/>
          <p:cNvSpPr/>
          <p:nvPr/>
        </p:nvSpPr>
        <p:spPr>
          <a:xfrm>
            <a:off x="6868375"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6"/>
          <p:cNvSpPr txBox="1"/>
          <p:nvPr/>
        </p:nvSpPr>
        <p:spPr>
          <a:xfrm>
            <a:off x="1352200" y="1547275"/>
            <a:ext cx="831000" cy="49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800" b="1">
                <a:solidFill>
                  <a:srgbClr val="666666"/>
                </a:solidFill>
                <a:latin typeface="Montserrat"/>
                <a:ea typeface="Montserrat"/>
                <a:cs typeface="Montserrat"/>
                <a:sym typeface="Montserrat"/>
              </a:rPr>
              <a:t>Descriptive Analytics</a:t>
            </a:r>
            <a:endParaRPr sz="800" b="1">
              <a:solidFill>
                <a:srgbClr val="666666"/>
              </a:solidFill>
              <a:latin typeface="Montserrat"/>
              <a:ea typeface="Montserrat"/>
              <a:cs typeface="Montserrat"/>
              <a:sym typeface="Montserrat"/>
            </a:endParaRPr>
          </a:p>
        </p:txBody>
      </p:sp>
      <p:sp>
        <p:nvSpPr>
          <p:cNvPr id="776" name="Google Shape;776;p96"/>
          <p:cNvSpPr txBox="1"/>
          <p:nvPr/>
        </p:nvSpPr>
        <p:spPr>
          <a:xfrm>
            <a:off x="3352825"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66666"/>
                </a:solidFill>
                <a:latin typeface="Montserrat"/>
                <a:ea typeface="Montserrat"/>
                <a:cs typeface="Montserrat"/>
                <a:sym typeface="Montserrat"/>
              </a:rPr>
              <a:t>Diagnostic Analytics</a:t>
            </a:r>
            <a:endParaRPr sz="800" b="1">
              <a:solidFill>
                <a:srgbClr val="666666"/>
              </a:solidFill>
              <a:latin typeface="Montserrat"/>
              <a:ea typeface="Montserrat"/>
              <a:cs typeface="Montserrat"/>
              <a:sym typeface="Montserrat"/>
            </a:endParaRPr>
          </a:p>
        </p:txBody>
      </p:sp>
      <p:sp>
        <p:nvSpPr>
          <p:cNvPr id="777" name="Google Shape;777;p96"/>
          <p:cNvSpPr txBox="1"/>
          <p:nvPr/>
        </p:nvSpPr>
        <p:spPr>
          <a:xfrm>
            <a:off x="5222350"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Predictive Analytics</a:t>
            </a:r>
            <a:endParaRPr sz="800" b="1">
              <a:solidFill>
                <a:srgbClr val="FFFFFF"/>
              </a:solidFill>
              <a:latin typeface="Montserrat"/>
              <a:ea typeface="Montserrat"/>
              <a:cs typeface="Montserrat"/>
              <a:sym typeface="Montserrat"/>
            </a:endParaRPr>
          </a:p>
        </p:txBody>
      </p:sp>
      <p:sp>
        <p:nvSpPr>
          <p:cNvPr id="778" name="Google Shape;778;p96"/>
          <p:cNvSpPr txBox="1"/>
          <p:nvPr/>
        </p:nvSpPr>
        <p:spPr>
          <a:xfrm>
            <a:off x="6960775"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66666"/>
                </a:solidFill>
                <a:latin typeface="Montserrat"/>
                <a:ea typeface="Montserrat"/>
                <a:cs typeface="Montserrat"/>
                <a:sym typeface="Montserrat"/>
              </a:rPr>
              <a:t>Prescriptive Analytics</a:t>
            </a:r>
            <a:endParaRPr sz="800" b="1">
              <a:solidFill>
                <a:srgbClr val="666666"/>
              </a:solidFill>
              <a:latin typeface="Montserrat"/>
              <a:ea typeface="Montserrat"/>
              <a:cs typeface="Montserrat"/>
              <a:sym typeface="Montserrat"/>
            </a:endParaRPr>
          </a:p>
        </p:txBody>
      </p:sp>
      <p:sp>
        <p:nvSpPr>
          <p:cNvPr id="779" name="Google Shape;779;p96"/>
          <p:cNvSpPr txBox="1"/>
          <p:nvPr/>
        </p:nvSpPr>
        <p:spPr>
          <a:xfrm>
            <a:off x="82075" y="2631050"/>
            <a:ext cx="53076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900" b="1" u="sng">
                <a:solidFill>
                  <a:schemeClr val="accent4"/>
                </a:solidFill>
                <a:latin typeface="Montserrat"/>
                <a:ea typeface="Montserrat"/>
                <a:cs typeface="Montserrat"/>
                <a:sym typeface="Montserrat"/>
              </a:rPr>
              <a:t>Machine Learning:</a:t>
            </a:r>
            <a:r>
              <a:rPr lang="en-US" sz="900">
                <a:latin typeface="Montserrat"/>
                <a:ea typeface="Montserrat"/>
                <a:cs typeface="Montserrat"/>
                <a:sym typeface="Montserrat"/>
              </a:rPr>
              <a:t> It involves using algorithms to learn from data and make predictions</a:t>
            </a:r>
            <a:endParaRPr sz="900">
              <a:latin typeface="Montserrat"/>
              <a:ea typeface="Montserrat"/>
              <a:cs typeface="Montserrat"/>
              <a:sym typeface="Montserrat"/>
            </a:endParaRPr>
          </a:p>
        </p:txBody>
      </p:sp>
      <p:sp>
        <p:nvSpPr>
          <p:cNvPr id="780" name="Google Shape;780;p96"/>
          <p:cNvSpPr txBox="1"/>
          <p:nvPr/>
        </p:nvSpPr>
        <p:spPr>
          <a:xfrm>
            <a:off x="82075" y="3355575"/>
            <a:ext cx="53076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900" b="1" u="sng">
                <a:solidFill>
                  <a:schemeClr val="accent4"/>
                </a:solidFill>
                <a:latin typeface="Montserrat"/>
                <a:ea typeface="Montserrat"/>
                <a:cs typeface="Montserrat"/>
                <a:sym typeface="Montserrat"/>
              </a:rPr>
              <a:t>Deep Learning:</a:t>
            </a:r>
            <a:r>
              <a:rPr lang="en-US" sz="900">
                <a:latin typeface="Montserrat"/>
                <a:ea typeface="Montserrat"/>
                <a:cs typeface="Montserrat"/>
                <a:sym typeface="Montserrat"/>
              </a:rPr>
              <a:t> It is a type of machine learning that uses artificial neural networks to make predictions</a:t>
            </a:r>
            <a:endParaRPr sz="900">
              <a:latin typeface="Montserrat"/>
              <a:ea typeface="Montserrat"/>
              <a:cs typeface="Montserrat"/>
              <a:sym typeface="Montserrat"/>
            </a:endParaRPr>
          </a:p>
        </p:txBody>
      </p:sp>
      <p:sp>
        <p:nvSpPr>
          <p:cNvPr id="781" name="Google Shape;781;p96"/>
          <p:cNvSpPr/>
          <p:nvPr/>
        </p:nvSpPr>
        <p:spPr>
          <a:xfrm>
            <a:off x="6243000" y="2711900"/>
            <a:ext cx="175500" cy="152400"/>
          </a:xfrm>
          <a:prstGeom prst="hexagon">
            <a:avLst>
              <a:gd name="adj" fmla="val 25000"/>
              <a:gd name="vf" fmla="val 11547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6"/>
          <p:cNvSpPr/>
          <p:nvPr/>
        </p:nvSpPr>
        <p:spPr>
          <a:xfrm>
            <a:off x="7312625" y="2711900"/>
            <a:ext cx="175500" cy="152400"/>
          </a:xfrm>
          <a:prstGeom prst="hexagon">
            <a:avLst>
              <a:gd name="adj" fmla="val 25000"/>
              <a:gd name="vf" fmla="val 11547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6"/>
          <p:cNvSpPr/>
          <p:nvPr/>
        </p:nvSpPr>
        <p:spPr>
          <a:xfrm>
            <a:off x="8382250" y="2711900"/>
            <a:ext cx="175500" cy="152400"/>
          </a:xfrm>
          <a:prstGeom prst="hexagon">
            <a:avLst>
              <a:gd name="adj" fmla="val 25000"/>
              <a:gd name="vf" fmla="val 11547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6"/>
          <p:cNvSpPr txBox="1"/>
          <p:nvPr/>
        </p:nvSpPr>
        <p:spPr>
          <a:xfrm>
            <a:off x="5822850" y="2945150"/>
            <a:ext cx="1015800" cy="6162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800" b="1" u="sng">
                <a:solidFill>
                  <a:schemeClr val="accent1"/>
                </a:solidFill>
                <a:latin typeface="Montserrat"/>
                <a:ea typeface="Montserrat"/>
                <a:cs typeface="Montserrat"/>
                <a:sym typeface="Montserrat"/>
              </a:rPr>
              <a:t>Supervised</a:t>
            </a:r>
            <a:endParaRPr sz="800">
              <a:solidFill>
                <a:schemeClr val="accent1"/>
              </a:solidFill>
              <a:latin typeface="Montserrat"/>
              <a:ea typeface="Montserrat"/>
              <a:cs typeface="Montserrat"/>
              <a:sym typeface="Montserrat"/>
            </a:endParaRPr>
          </a:p>
          <a:p>
            <a:pPr marL="0" lvl="0" indent="0" algn="ctr" rtl="0">
              <a:lnSpc>
                <a:spcPct val="150000"/>
              </a:lnSpc>
              <a:spcBef>
                <a:spcPts val="0"/>
              </a:spcBef>
              <a:spcAft>
                <a:spcPts val="0"/>
              </a:spcAft>
              <a:buNone/>
            </a:pPr>
            <a:r>
              <a:rPr lang="en-US" sz="800" i="1">
                <a:solidFill>
                  <a:schemeClr val="accent1"/>
                </a:solidFill>
                <a:latin typeface="Montserrat"/>
                <a:ea typeface="Montserrat"/>
                <a:cs typeface="Montserrat"/>
                <a:sym typeface="Montserrat"/>
              </a:rPr>
              <a:t>Regression</a:t>
            </a:r>
            <a:endParaRPr sz="800" i="1">
              <a:solidFill>
                <a:schemeClr val="accent1"/>
              </a:solidFill>
              <a:latin typeface="Montserrat"/>
              <a:ea typeface="Montserrat"/>
              <a:cs typeface="Montserrat"/>
              <a:sym typeface="Montserrat"/>
            </a:endParaRPr>
          </a:p>
          <a:p>
            <a:pPr marL="0" lvl="0" indent="0" algn="ctr" rtl="0">
              <a:lnSpc>
                <a:spcPct val="150000"/>
              </a:lnSpc>
              <a:spcBef>
                <a:spcPts val="0"/>
              </a:spcBef>
              <a:spcAft>
                <a:spcPts val="0"/>
              </a:spcAft>
              <a:buNone/>
            </a:pPr>
            <a:r>
              <a:rPr lang="en-US" sz="800" i="1">
                <a:solidFill>
                  <a:schemeClr val="accent1"/>
                </a:solidFill>
                <a:latin typeface="Montserrat"/>
                <a:ea typeface="Montserrat"/>
                <a:cs typeface="Montserrat"/>
                <a:sym typeface="Montserrat"/>
              </a:rPr>
              <a:t>Classification</a:t>
            </a:r>
            <a:endParaRPr sz="800" i="1">
              <a:solidFill>
                <a:schemeClr val="accent1"/>
              </a:solidFill>
              <a:latin typeface="Montserrat"/>
              <a:ea typeface="Montserrat"/>
              <a:cs typeface="Montserrat"/>
              <a:sym typeface="Montserrat"/>
            </a:endParaRPr>
          </a:p>
        </p:txBody>
      </p:sp>
      <p:sp>
        <p:nvSpPr>
          <p:cNvPr id="784" name="Google Shape;784;p96"/>
          <p:cNvSpPr txBox="1"/>
          <p:nvPr/>
        </p:nvSpPr>
        <p:spPr>
          <a:xfrm>
            <a:off x="6700025" y="2945150"/>
            <a:ext cx="1400700" cy="6162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800" b="1" u="sng">
                <a:solidFill>
                  <a:schemeClr val="accent1"/>
                </a:solidFill>
                <a:latin typeface="Montserrat"/>
                <a:ea typeface="Montserrat"/>
                <a:cs typeface="Montserrat"/>
                <a:sym typeface="Montserrat"/>
              </a:rPr>
              <a:t>Unsupervised</a:t>
            </a:r>
            <a:endParaRPr sz="800">
              <a:solidFill>
                <a:schemeClr val="accent1"/>
              </a:solidFill>
              <a:latin typeface="Montserrat"/>
              <a:ea typeface="Montserrat"/>
              <a:cs typeface="Montserrat"/>
              <a:sym typeface="Montserrat"/>
            </a:endParaRPr>
          </a:p>
          <a:p>
            <a:pPr marL="0" lvl="0" indent="0" algn="ctr" rtl="0">
              <a:lnSpc>
                <a:spcPct val="150000"/>
              </a:lnSpc>
              <a:spcBef>
                <a:spcPts val="0"/>
              </a:spcBef>
              <a:spcAft>
                <a:spcPts val="0"/>
              </a:spcAft>
              <a:buNone/>
            </a:pPr>
            <a:r>
              <a:rPr lang="en-US" sz="800" i="1">
                <a:solidFill>
                  <a:schemeClr val="accent1"/>
                </a:solidFill>
                <a:latin typeface="Montserrat"/>
                <a:ea typeface="Montserrat"/>
                <a:cs typeface="Montserrat"/>
                <a:sym typeface="Montserrat"/>
              </a:rPr>
              <a:t>Clustering</a:t>
            </a:r>
            <a:endParaRPr sz="800" i="1">
              <a:solidFill>
                <a:schemeClr val="accent1"/>
              </a:solidFill>
              <a:latin typeface="Montserrat"/>
              <a:ea typeface="Montserrat"/>
              <a:cs typeface="Montserrat"/>
              <a:sym typeface="Montserrat"/>
            </a:endParaRPr>
          </a:p>
          <a:p>
            <a:pPr marL="0" lvl="0" indent="0" algn="ctr" rtl="0">
              <a:lnSpc>
                <a:spcPct val="150000"/>
              </a:lnSpc>
              <a:spcBef>
                <a:spcPts val="0"/>
              </a:spcBef>
              <a:spcAft>
                <a:spcPts val="0"/>
              </a:spcAft>
              <a:buNone/>
            </a:pPr>
            <a:r>
              <a:rPr lang="en-US" sz="800" i="1">
                <a:solidFill>
                  <a:schemeClr val="accent1"/>
                </a:solidFill>
                <a:latin typeface="Montserrat"/>
                <a:ea typeface="Montserrat"/>
                <a:cs typeface="Montserrat"/>
                <a:sym typeface="Montserrat"/>
              </a:rPr>
              <a:t>Recommender System</a:t>
            </a:r>
            <a:endParaRPr sz="800" i="1">
              <a:solidFill>
                <a:schemeClr val="accent1"/>
              </a:solidFill>
              <a:latin typeface="Montserrat"/>
              <a:ea typeface="Montserrat"/>
              <a:cs typeface="Montserrat"/>
              <a:sym typeface="Montserrat"/>
            </a:endParaRPr>
          </a:p>
        </p:txBody>
      </p:sp>
      <p:sp>
        <p:nvSpPr>
          <p:cNvPr id="785" name="Google Shape;785;p96"/>
          <p:cNvSpPr txBox="1"/>
          <p:nvPr/>
        </p:nvSpPr>
        <p:spPr>
          <a:xfrm>
            <a:off x="7769650" y="2945150"/>
            <a:ext cx="1400700" cy="6162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800" b="1" u="sng">
                <a:solidFill>
                  <a:schemeClr val="accent1"/>
                </a:solidFill>
                <a:latin typeface="Montserrat"/>
                <a:ea typeface="Montserrat"/>
                <a:cs typeface="Montserrat"/>
                <a:sym typeface="Montserrat"/>
              </a:rPr>
              <a:t>Reinforcement</a:t>
            </a:r>
            <a:endParaRPr sz="800">
              <a:solidFill>
                <a:schemeClr val="accent1"/>
              </a:solidFill>
              <a:latin typeface="Montserrat"/>
              <a:ea typeface="Montserrat"/>
              <a:cs typeface="Montserrat"/>
              <a:sym typeface="Montserrat"/>
            </a:endParaRPr>
          </a:p>
          <a:p>
            <a:pPr marL="0" lvl="0" indent="0" algn="ctr" rtl="0">
              <a:lnSpc>
                <a:spcPct val="150000"/>
              </a:lnSpc>
              <a:spcBef>
                <a:spcPts val="0"/>
              </a:spcBef>
              <a:spcAft>
                <a:spcPts val="0"/>
              </a:spcAft>
              <a:buNone/>
            </a:pPr>
            <a:r>
              <a:rPr lang="en-US" sz="800" i="1">
                <a:solidFill>
                  <a:schemeClr val="accent1"/>
                </a:solidFill>
                <a:latin typeface="Montserrat"/>
                <a:ea typeface="Montserrat"/>
                <a:cs typeface="Montserrat"/>
                <a:sym typeface="Montserrat"/>
              </a:rPr>
              <a:t>Self-Driving Car</a:t>
            </a:r>
            <a:endParaRPr sz="800" i="1">
              <a:solidFill>
                <a:schemeClr val="accent1"/>
              </a:solidFill>
              <a:latin typeface="Montserrat"/>
              <a:ea typeface="Montserrat"/>
              <a:cs typeface="Montserrat"/>
              <a:sym typeface="Montserrat"/>
            </a:endParaRPr>
          </a:p>
          <a:p>
            <a:pPr marL="0" lvl="0" indent="0" algn="ctr" rtl="0">
              <a:lnSpc>
                <a:spcPct val="150000"/>
              </a:lnSpc>
              <a:spcBef>
                <a:spcPts val="0"/>
              </a:spcBef>
              <a:spcAft>
                <a:spcPts val="0"/>
              </a:spcAft>
              <a:buNone/>
            </a:pPr>
            <a:r>
              <a:rPr lang="en-US" sz="800" i="1">
                <a:solidFill>
                  <a:schemeClr val="accent1"/>
                </a:solidFill>
                <a:latin typeface="Montserrat"/>
                <a:ea typeface="Montserrat"/>
                <a:cs typeface="Montserrat"/>
                <a:sym typeface="Montserrat"/>
              </a:rPr>
              <a:t>Playing Games</a:t>
            </a:r>
            <a:endParaRPr sz="800" i="1">
              <a:solidFill>
                <a:schemeClr val="accen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cxnSp>
        <p:nvCxnSpPr>
          <p:cNvPr id="790" name="Google Shape;790;p97"/>
          <p:cNvCxnSpPr/>
          <p:nvPr/>
        </p:nvCxnSpPr>
        <p:spPr>
          <a:xfrm>
            <a:off x="7239700" y="2146228"/>
            <a:ext cx="0" cy="2013000"/>
          </a:xfrm>
          <a:prstGeom prst="straightConnector1">
            <a:avLst/>
          </a:prstGeom>
          <a:noFill/>
          <a:ln w="9525" cap="flat" cmpd="sng">
            <a:solidFill>
              <a:srgbClr val="000000"/>
            </a:solidFill>
            <a:prstDash val="dot"/>
            <a:round/>
            <a:headEnd type="none" w="med" len="med"/>
            <a:tailEnd type="none" w="med" len="med"/>
          </a:ln>
        </p:spPr>
      </p:cxnSp>
      <p:sp>
        <p:nvSpPr>
          <p:cNvPr id="791" name="Google Shape;791;p97"/>
          <p:cNvSpPr/>
          <p:nvPr/>
        </p:nvSpPr>
        <p:spPr>
          <a:xfrm>
            <a:off x="7128100" y="2688190"/>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7"/>
          <p:cNvSpPr/>
          <p:nvPr/>
        </p:nvSpPr>
        <p:spPr>
          <a:xfrm>
            <a:off x="7128100" y="3429965"/>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7"/>
          <p:cNvSpPr/>
          <p:nvPr/>
        </p:nvSpPr>
        <p:spPr>
          <a:xfrm>
            <a:off x="7139050" y="4171740"/>
            <a:ext cx="223200" cy="1998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Exploring Data Analytics Techniques and Algorithms</a:t>
            </a:r>
            <a:endParaRPr sz="1800">
              <a:solidFill>
                <a:srgbClr val="000000"/>
              </a:solidFill>
            </a:endParaRPr>
          </a:p>
        </p:txBody>
      </p:sp>
      <p:cxnSp>
        <p:nvCxnSpPr>
          <p:cNvPr id="795" name="Google Shape;795;p97"/>
          <p:cNvCxnSpPr>
            <a:stCxn id="796" idx="3"/>
            <a:endCxn id="797" idx="0"/>
          </p:cNvCxnSpPr>
          <p:nvPr/>
        </p:nvCxnSpPr>
        <p:spPr>
          <a:xfrm rot="10800000">
            <a:off x="2144575" y="1720063"/>
            <a:ext cx="4592700" cy="0"/>
          </a:xfrm>
          <a:prstGeom prst="straightConnector1">
            <a:avLst/>
          </a:prstGeom>
          <a:noFill/>
          <a:ln w="9525" cap="flat" cmpd="sng">
            <a:solidFill>
              <a:srgbClr val="000000"/>
            </a:solidFill>
            <a:prstDash val="dot"/>
            <a:round/>
            <a:headEnd type="none" w="med" len="med"/>
            <a:tailEnd type="none" w="med" len="med"/>
          </a:ln>
        </p:spPr>
      </p:cxnSp>
      <p:sp>
        <p:nvSpPr>
          <p:cNvPr id="797" name="Google Shape;797;p97"/>
          <p:cNvSpPr/>
          <p:nvPr/>
        </p:nvSpPr>
        <p:spPr>
          <a:xfrm>
            <a:off x="1128700"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7"/>
          <p:cNvSpPr/>
          <p:nvPr/>
        </p:nvSpPr>
        <p:spPr>
          <a:xfrm>
            <a:off x="1259800"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9" name="Google Shape;799;p97"/>
          <p:cNvSpPr/>
          <p:nvPr/>
        </p:nvSpPr>
        <p:spPr>
          <a:xfrm>
            <a:off x="3129325"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7"/>
          <p:cNvSpPr/>
          <p:nvPr/>
        </p:nvSpPr>
        <p:spPr>
          <a:xfrm>
            <a:off x="3260425"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7"/>
          <p:cNvSpPr/>
          <p:nvPr/>
        </p:nvSpPr>
        <p:spPr>
          <a:xfrm>
            <a:off x="4998850"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7"/>
          <p:cNvSpPr/>
          <p:nvPr/>
        </p:nvSpPr>
        <p:spPr>
          <a:xfrm>
            <a:off x="5129950" y="1368313"/>
            <a:ext cx="1015800" cy="852300"/>
          </a:xfrm>
          <a:prstGeom prst="hexagon">
            <a:avLst>
              <a:gd name="adj" fmla="val 25000"/>
              <a:gd name="vf" fmla="val 115470"/>
            </a:avLst>
          </a:prstGeom>
          <a:solidFill>
            <a:srgbClr val="999999"/>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7"/>
          <p:cNvSpPr/>
          <p:nvPr/>
        </p:nvSpPr>
        <p:spPr>
          <a:xfrm>
            <a:off x="6737275" y="12939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7"/>
          <p:cNvSpPr/>
          <p:nvPr/>
        </p:nvSpPr>
        <p:spPr>
          <a:xfrm>
            <a:off x="6868375" y="1368313"/>
            <a:ext cx="1015800" cy="852300"/>
          </a:xfrm>
          <a:prstGeom prst="hexagon">
            <a:avLst>
              <a:gd name="adj" fmla="val 25000"/>
              <a:gd name="vf" fmla="val 115470"/>
            </a:avLst>
          </a:prstGeom>
          <a:solidFill>
            <a:schemeClr val="accent3"/>
          </a:solid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7"/>
          <p:cNvSpPr txBox="1"/>
          <p:nvPr/>
        </p:nvSpPr>
        <p:spPr>
          <a:xfrm>
            <a:off x="1352200" y="1547275"/>
            <a:ext cx="831000" cy="49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800" b="1">
                <a:solidFill>
                  <a:srgbClr val="666666"/>
                </a:solidFill>
                <a:latin typeface="Montserrat"/>
                <a:ea typeface="Montserrat"/>
                <a:cs typeface="Montserrat"/>
                <a:sym typeface="Montserrat"/>
              </a:rPr>
              <a:t>Descriptive Analytics</a:t>
            </a:r>
            <a:endParaRPr sz="800" b="1">
              <a:solidFill>
                <a:srgbClr val="666666"/>
              </a:solidFill>
              <a:latin typeface="Montserrat"/>
              <a:ea typeface="Montserrat"/>
              <a:cs typeface="Montserrat"/>
              <a:sym typeface="Montserrat"/>
            </a:endParaRPr>
          </a:p>
        </p:txBody>
      </p:sp>
      <p:sp>
        <p:nvSpPr>
          <p:cNvPr id="805" name="Google Shape;805;p97"/>
          <p:cNvSpPr txBox="1"/>
          <p:nvPr/>
        </p:nvSpPr>
        <p:spPr>
          <a:xfrm>
            <a:off x="3352825"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66666"/>
                </a:solidFill>
                <a:latin typeface="Montserrat"/>
                <a:ea typeface="Montserrat"/>
                <a:cs typeface="Montserrat"/>
                <a:sym typeface="Montserrat"/>
              </a:rPr>
              <a:t>Diagnostic Analytics</a:t>
            </a:r>
            <a:endParaRPr sz="800" b="1">
              <a:solidFill>
                <a:srgbClr val="666666"/>
              </a:solidFill>
              <a:latin typeface="Montserrat"/>
              <a:ea typeface="Montserrat"/>
              <a:cs typeface="Montserrat"/>
              <a:sym typeface="Montserrat"/>
            </a:endParaRPr>
          </a:p>
        </p:txBody>
      </p:sp>
      <p:sp>
        <p:nvSpPr>
          <p:cNvPr id="806" name="Google Shape;806;p97"/>
          <p:cNvSpPr txBox="1"/>
          <p:nvPr/>
        </p:nvSpPr>
        <p:spPr>
          <a:xfrm>
            <a:off x="5222350"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66666"/>
                </a:solidFill>
                <a:latin typeface="Montserrat"/>
                <a:ea typeface="Montserrat"/>
                <a:cs typeface="Montserrat"/>
                <a:sym typeface="Montserrat"/>
              </a:rPr>
              <a:t>Predictive Analytics</a:t>
            </a:r>
            <a:endParaRPr sz="800" b="1">
              <a:solidFill>
                <a:srgbClr val="666666"/>
              </a:solidFill>
              <a:latin typeface="Montserrat"/>
              <a:ea typeface="Montserrat"/>
              <a:cs typeface="Montserrat"/>
              <a:sym typeface="Montserrat"/>
            </a:endParaRPr>
          </a:p>
        </p:txBody>
      </p:sp>
      <p:sp>
        <p:nvSpPr>
          <p:cNvPr id="807" name="Google Shape;807;p97"/>
          <p:cNvSpPr txBox="1"/>
          <p:nvPr/>
        </p:nvSpPr>
        <p:spPr>
          <a:xfrm>
            <a:off x="6960775" y="1547275"/>
            <a:ext cx="831000" cy="4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Prescriptive Analytics</a:t>
            </a:r>
            <a:endParaRPr sz="800" b="1">
              <a:solidFill>
                <a:srgbClr val="FFFFFF"/>
              </a:solidFill>
              <a:latin typeface="Montserrat"/>
              <a:ea typeface="Montserrat"/>
              <a:cs typeface="Montserrat"/>
              <a:sym typeface="Montserrat"/>
            </a:endParaRPr>
          </a:p>
        </p:txBody>
      </p:sp>
      <p:sp>
        <p:nvSpPr>
          <p:cNvPr id="808" name="Google Shape;808;p97"/>
          <p:cNvSpPr txBox="1"/>
          <p:nvPr/>
        </p:nvSpPr>
        <p:spPr>
          <a:xfrm>
            <a:off x="741400" y="2631050"/>
            <a:ext cx="63867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900" b="1" u="sng">
                <a:solidFill>
                  <a:schemeClr val="accent4"/>
                </a:solidFill>
                <a:latin typeface="Montserrat"/>
                <a:ea typeface="Montserrat"/>
                <a:cs typeface="Montserrat"/>
                <a:sym typeface="Montserrat"/>
              </a:rPr>
              <a:t>Optimization Modeling:</a:t>
            </a:r>
            <a:r>
              <a:rPr lang="en-US" sz="900">
                <a:latin typeface="Montserrat"/>
                <a:ea typeface="Montserrat"/>
                <a:cs typeface="Montserrat"/>
                <a:sym typeface="Montserrat"/>
              </a:rPr>
              <a:t> It involves using mathematical models to find the best solution to a problem</a:t>
            </a:r>
            <a:endParaRPr sz="900">
              <a:latin typeface="Montserrat"/>
              <a:ea typeface="Montserrat"/>
              <a:cs typeface="Montserrat"/>
              <a:sym typeface="Montserrat"/>
            </a:endParaRPr>
          </a:p>
        </p:txBody>
      </p:sp>
      <p:sp>
        <p:nvSpPr>
          <p:cNvPr id="809" name="Google Shape;809;p97"/>
          <p:cNvSpPr txBox="1"/>
          <p:nvPr/>
        </p:nvSpPr>
        <p:spPr>
          <a:xfrm>
            <a:off x="741400" y="3372825"/>
            <a:ext cx="63867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900" b="1" u="sng">
                <a:solidFill>
                  <a:schemeClr val="accent4"/>
                </a:solidFill>
                <a:latin typeface="Montserrat"/>
                <a:ea typeface="Montserrat"/>
                <a:cs typeface="Montserrat"/>
                <a:sym typeface="Montserrat"/>
              </a:rPr>
              <a:t>Simulation:</a:t>
            </a:r>
            <a:r>
              <a:rPr lang="en-US" sz="900">
                <a:latin typeface="Montserrat"/>
                <a:ea typeface="Montserrat"/>
                <a:cs typeface="Montserrat"/>
                <a:sym typeface="Montserrat"/>
              </a:rPr>
              <a:t> It involves creating a virtual model of a system to test different scenarios</a:t>
            </a:r>
            <a:endParaRPr sz="900">
              <a:latin typeface="Montserrat"/>
              <a:ea typeface="Montserrat"/>
              <a:cs typeface="Montserrat"/>
              <a:sym typeface="Montserrat"/>
            </a:endParaRPr>
          </a:p>
        </p:txBody>
      </p:sp>
      <p:sp>
        <p:nvSpPr>
          <p:cNvPr id="810" name="Google Shape;810;p97"/>
          <p:cNvSpPr txBox="1"/>
          <p:nvPr/>
        </p:nvSpPr>
        <p:spPr>
          <a:xfrm>
            <a:off x="741400" y="4114600"/>
            <a:ext cx="63867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900" b="1" u="sng">
                <a:solidFill>
                  <a:schemeClr val="accent4"/>
                </a:solidFill>
                <a:latin typeface="Montserrat"/>
                <a:ea typeface="Montserrat"/>
                <a:cs typeface="Montserrat"/>
                <a:sym typeface="Montserrat"/>
              </a:rPr>
              <a:t>Decision Support System:</a:t>
            </a:r>
            <a:r>
              <a:rPr lang="en-US" sz="900">
                <a:latin typeface="Montserrat"/>
                <a:ea typeface="Montserrat"/>
                <a:cs typeface="Montserrat"/>
                <a:sym typeface="Montserrat"/>
              </a:rPr>
              <a:t> It involves providing decision-makers with information and tools to help them make better decisions</a:t>
            </a:r>
            <a:endParaRPr sz="9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80"/>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US" sz="2000"/>
              <a:t>AGENDA</a:t>
            </a:r>
            <a:endParaRPr sz="2000"/>
          </a:p>
        </p:txBody>
      </p:sp>
      <p:sp>
        <p:nvSpPr>
          <p:cNvPr id="459" name="Google Shape;459;p80"/>
          <p:cNvSpPr txBox="1">
            <a:spLocks noGrp="1"/>
          </p:cNvSpPr>
          <p:nvPr>
            <p:ph type="body" idx="1"/>
          </p:nvPr>
        </p:nvSpPr>
        <p:spPr>
          <a:xfrm>
            <a:off x="3469355" y="1115861"/>
            <a:ext cx="5161500" cy="2911800"/>
          </a:xfrm>
          <a:prstGeom prst="rect">
            <a:avLst/>
          </a:prstGeom>
          <a:noFill/>
          <a:ln>
            <a:noFill/>
          </a:ln>
        </p:spPr>
        <p:txBody>
          <a:bodyPr spcFirstLastPara="1" wrap="square" lIns="91425" tIns="45700" rIns="91425" bIns="45700" anchor="ctr" anchorCtr="0">
            <a:noAutofit/>
          </a:bodyPr>
          <a:lstStyle/>
          <a:p>
            <a:pPr marL="457200" lvl="0" indent="-304800" algn="l" rtl="0">
              <a:lnSpc>
                <a:spcPct val="200000"/>
              </a:lnSpc>
              <a:spcBef>
                <a:spcPts val="0"/>
              </a:spcBef>
              <a:spcAft>
                <a:spcPts val="0"/>
              </a:spcAft>
              <a:buSzPts val="1200"/>
              <a:buChar char="●"/>
            </a:pPr>
            <a:r>
              <a:rPr lang="en-US" b="1"/>
              <a:t>What is Data</a:t>
            </a:r>
            <a:endParaRPr b="1"/>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Analytics</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Tooling (e.g. Hadoop)</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Management</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Visualization</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Ethics and Privacy</a:t>
            </a:r>
            <a:endParaRPr b="1">
              <a:solidFill>
                <a:srgbClr val="999999"/>
              </a:solidFill>
            </a:endParaRPr>
          </a:p>
        </p:txBody>
      </p:sp>
      <p:pic>
        <p:nvPicPr>
          <p:cNvPr id="460" name="Google Shape;460;p80"/>
          <p:cNvPicPr preferRelativeResize="0"/>
          <p:nvPr/>
        </p:nvPicPr>
        <p:blipFill rotWithShape="1">
          <a:blip r:embed="rId3">
            <a:alphaModFix/>
          </a:blip>
          <a:srcRect/>
          <a:stretch/>
        </p:blipFill>
        <p:spPr>
          <a:xfrm>
            <a:off x="3469350" y="1569349"/>
            <a:ext cx="169650" cy="169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8"/>
          <p:cNvSpPr/>
          <p:nvPr/>
        </p:nvSpPr>
        <p:spPr>
          <a:xfrm>
            <a:off x="1002900" y="2894125"/>
            <a:ext cx="5286900" cy="1755000"/>
          </a:xfrm>
          <a:prstGeom prst="rect">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8"/>
          <p:cNvSpPr/>
          <p:nvPr/>
        </p:nvSpPr>
        <p:spPr>
          <a:xfrm>
            <a:off x="613700" y="1174850"/>
            <a:ext cx="8352900" cy="7164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Data Analytics in Retail Industry</a:t>
            </a:r>
            <a:endParaRPr sz="1800">
              <a:solidFill>
                <a:srgbClr val="000000"/>
              </a:solidFill>
            </a:endParaRPr>
          </a:p>
        </p:txBody>
      </p:sp>
      <p:pic>
        <p:nvPicPr>
          <p:cNvPr id="818" name="Google Shape;818;p98"/>
          <p:cNvPicPr preferRelativeResize="0"/>
          <p:nvPr/>
        </p:nvPicPr>
        <p:blipFill rotWithShape="1">
          <a:blip r:embed="rId3">
            <a:alphaModFix/>
          </a:blip>
          <a:srcRect l="35082" r="7554"/>
          <a:stretch/>
        </p:blipFill>
        <p:spPr>
          <a:xfrm>
            <a:off x="6848425" y="2650850"/>
            <a:ext cx="2722200" cy="2727600"/>
          </a:xfrm>
          <a:prstGeom prst="ellipse">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sp>
        <p:nvSpPr>
          <p:cNvPr id="819" name="Google Shape;819;p98"/>
          <p:cNvSpPr txBox="1"/>
          <p:nvPr/>
        </p:nvSpPr>
        <p:spPr>
          <a:xfrm>
            <a:off x="818300" y="1209800"/>
            <a:ext cx="7844100" cy="646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300"/>
              </a:spcBef>
              <a:spcAft>
                <a:spcPts val="1100"/>
              </a:spcAft>
              <a:buNone/>
            </a:pPr>
            <a:r>
              <a:rPr lang="en-US" sz="1000" b="1">
                <a:latin typeface="Montserrat"/>
                <a:ea typeface="Montserrat"/>
                <a:cs typeface="Montserrat"/>
                <a:sym typeface="Montserrat"/>
              </a:rPr>
              <a:t>Data analytics can help retailers to understand their customers better, identify trends, and make better marketing decisions</a:t>
            </a:r>
            <a:endParaRPr sz="1000" b="1">
              <a:latin typeface="Montserrat"/>
              <a:ea typeface="Montserrat"/>
              <a:cs typeface="Montserrat"/>
              <a:sym typeface="Montserrat"/>
            </a:endParaRPr>
          </a:p>
        </p:txBody>
      </p:sp>
      <p:sp>
        <p:nvSpPr>
          <p:cNvPr id="820" name="Google Shape;820;p98"/>
          <p:cNvSpPr txBox="1"/>
          <p:nvPr/>
        </p:nvSpPr>
        <p:spPr>
          <a:xfrm>
            <a:off x="1401350" y="2986675"/>
            <a:ext cx="4720800" cy="1569900"/>
          </a:xfrm>
          <a:prstGeom prst="rect">
            <a:avLst/>
          </a:prstGeom>
          <a:noFill/>
          <a:ln>
            <a:noFill/>
          </a:ln>
        </p:spPr>
        <p:txBody>
          <a:bodyPr spcFirstLastPara="1" wrap="square" lIns="91425" tIns="91425" rIns="91425" bIns="91425" anchor="t" anchorCtr="0">
            <a:spAutoFit/>
          </a:bodyPr>
          <a:lstStyle/>
          <a:p>
            <a:pPr marL="0" lvl="0" indent="0" algn="just" rtl="0">
              <a:lnSpc>
                <a:spcPct val="200000"/>
              </a:lnSpc>
              <a:spcBef>
                <a:spcPts val="300"/>
              </a:spcBef>
              <a:spcAft>
                <a:spcPts val="1100"/>
              </a:spcAft>
              <a:buNone/>
            </a:pPr>
            <a:r>
              <a:rPr lang="en-US" sz="1000">
                <a:latin typeface="Montserrat"/>
                <a:ea typeface="Montserrat"/>
                <a:cs typeface="Montserrat"/>
                <a:sym typeface="Montserrat"/>
              </a:rPr>
              <a:t>Walmart uses data analytics to track customer behavior in its stores and online. This data helps Walmart to identify which products are popular, which products are not selling well, and which products customers are likely to buy together. They use this information to optimize their inventory, pricing, and marketing campaigns.</a:t>
            </a:r>
            <a:endParaRPr sz="1000">
              <a:latin typeface="Montserrat"/>
              <a:ea typeface="Montserrat"/>
              <a:cs typeface="Montserrat"/>
              <a:sym typeface="Montserrat"/>
            </a:endParaRPr>
          </a:p>
        </p:txBody>
      </p:sp>
      <p:pic>
        <p:nvPicPr>
          <p:cNvPr id="821" name="Google Shape;821;p98"/>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p99"/>
          <p:cNvPicPr preferRelativeResize="0"/>
          <p:nvPr/>
        </p:nvPicPr>
        <p:blipFill rotWithShape="1">
          <a:blip r:embed="rId3">
            <a:alphaModFix/>
          </a:blip>
          <a:srcRect l="14369" r="26907"/>
          <a:stretch/>
        </p:blipFill>
        <p:spPr>
          <a:xfrm>
            <a:off x="6838675" y="2650850"/>
            <a:ext cx="2722200" cy="2727600"/>
          </a:xfrm>
          <a:prstGeom prst="ellipse">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sp>
        <p:nvSpPr>
          <p:cNvPr id="827" name="Google Shape;827;p99"/>
          <p:cNvSpPr/>
          <p:nvPr/>
        </p:nvSpPr>
        <p:spPr>
          <a:xfrm>
            <a:off x="1002900" y="2894125"/>
            <a:ext cx="5286900" cy="1755000"/>
          </a:xfrm>
          <a:prstGeom prst="rect">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9"/>
          <p:cNvSpPr/>
          <p:nvPr/>
        </p:nvSpPr>
        <p:spPr>
          <a:xfrm>
            <a:off x="613700" y="1174850"/>
            <a:ext cx="8352900" cy="7164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Data Analytics in Healthcare Industry</a:t>
            </a:r>
            <a:endParaRPr sz="1800">
              <a:solidFill>
                <a:srgbClr val="000000"/>
              </a:solidFill>
            </a:endParaRPr>
          </a:p>
        </p:txBody>
      </p:sp>
      <p:sp>
        <p:nvSpPr>
          <p:cNvPr id="830" name="Google Shape;830;p99"/>
          <p:cNvSpPr txBox="1"/>
          <p:nvPr/>
        </p:nvSpPr>
        <p:spPr>
          <a:xfrm>
            <a:off x="818300" y="1363700"/>
            <a:ext cx="7844100" cy="338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300"/>
              </a:spcBef>
              <a:spcAft>
                <a:spcPts val="1100"/>
              </a:spcAft>
              <a:buNone/>
            </a:pPr>
            <a:r>
              <a:rPr lang="en-US" sz="1000" b="1">
                <a:latin typeface="Montserrat"/>
                <a:ea typeface="Montserrat"/>
                <a:cs typeface="Montserrat"/>
                <a:sym typeface="Montserrat"/>
              </a:rPr>
              <a:t>Data analytics can help healthcare providers to improve patient care, reduce costs, and identify fraud</a:t>
            </a:r>
            <a:endParaRPr sz="1000" b="1">
              <a:latin typeface="Montserrat"/>
              <a:ea typeface="Montserrat"/>
              <a:cs typeface="Montserrat"/>
              <a:sym typeface="Montserrat"/>
            </a:endParaRPr>
          </a:p>
        </p:txBody>
      </p:sp>
      <p:sp>
        <p:nvSpPr>
          <p:cNvPr id="831" name="Google Shape;831;p99"/>
          <p:cNvSpPr txBox="1"/>
          <p:nvPr/>
        </p:nvSpPr>
        <p:spPr>
          <a:xfrm>
            <a:off x="1401350" y="2986675"/>
            <a:ext cx="4720800" cy="1569900"/>
          </a:xfrm>
          <a:prstGeom prst="rect">
            <a:avLst/>
          </a:prstGeom>
          <a:noFill/>
          <a:ln>
            <a:noFill/>
          </a:ln>
        </p:spPr>
        <p:txBody>
          <a:bodyPr spcFirstLastPara="1" wrap="square" lIns="91425" tIns="91425" rIns="91425" bIns="91425" anchor="t" anchorCtr="0">
            <a:spAutoFit/>
          </a:bodyPr>
          <a:lstStyle/>
          <a:p>
            <a:pPr marL="0" lvl="0" indent="0" algn="just" rtl="0">
              <a:lnSpc>
                <a:spcPct val="200000"/>
              </a:lnSpc>
              <a:spcBef>
                <a:spcPts val="300"/>
              </a:spcBef>
              <a:spcAft>
                <a:spcPts val="1100"/>
              </a:spcAft>
              <a:buNone/>
            </a:pPr>
            <a:r>
              <a:rPr lang="en-US" sz="1000">
                <a:latin typeface="Montserrat"/>
                <a:ea typeface="Montserrat"/>
                <a:cs typeface="Montserrat"/>
                <a:sym typeface="Montserrat"/>
              </a:rPr>
              <a:t>The Mayo Clinic uses data analytics to track patient outcomes and identify areas where care can be improved. The clinic also uses data analytics to identify patients who are at risk for developing certain diseases. This information helps the clinic to provide preventive care to these patients and improve their overall health and well-being.</a:t>
            </a:r>
            <a:endParaRPr sz="1000">
              <a:latin typeface="Montserrat"/>
              <a:ea typeface="Montserrat"/>
              <a:cs typeface="Montserrat"/>
              <a:sym typeface="Montserrat"/>
            </a:endParaRPr>
          </a:p>
        </p:txBody>
      </p:sp>
      <p:pic>
        <p:nvPicPr>
          <p:cNvPr id="832" name="Google Shape;832;p99"/>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100"/>
          <p:cNvPicPr preferRelativeResize="0"/>
          <p:nvPr/>
        </p:nvPicPr>
        <p:blipFill rotWithShape="1">
          <a:blip r:embed="rId3">
            <a:alphaModFix/>
          </a:blip>
          <a:srcRect r="44610"/>
          <a:stretch/>
        </p:blipFill>
        <p:spPr>
          <a:xfrm>
            <a:off x="6855625" y="2650850"/>
            <a:ext cx="2688300" cy="2727600"/>
          </a:xfrm>
          <a:prstGeom prst="ellipse">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sp>
        <p:nvSpPr>
          <p:cNvPr id="838" name="Google Shape;838;p100"/>
          <p:cNvSpPr/>
          <p:nvPr/>
        </p:nvSpPr>
        <p:spPr>
          <a:xfrm>
            <a:off x="1002900" y="2894125"/>
            <a:ext cx="5286900" cy="1755000"/>
          </a:xfrm>
          <a:prstGeom prst="rect">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00"/>
          <p:cNvSpPr/>
          <p:nvPr/>
        </p:nvSpPr>
        <p:spPr>
          <a:xfrm>
            <a:off x="613700" y="1174850"/>
            <a:ext cx="8352900" cy="7164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0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Data Analytics in Energy Industry</a:t>
            </a:r>
            <a:endParaRPr sz="1800">
              <a:solidFill>
                <a:srgbClr val="000000"/>
              </a:solidFill>
            </a:endParaRPr>
          </a:p>
        </p:txBody>
      </p:sp>
      <p:sp>
        <p:nvSpPr>
          <p:cNvPr id="841" name="Google Shape;841;p100"/>
          <p:cNvSpPr txBox="1"/>
          <p:nvPr/>
        </p:nvSpPr>
        <p:spPr>
          <a:xfrm>
            <a:off x="818300" y="1209800"/>
            <a:ext cx="7844100" cy="646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300"/>
              </a:spcBef>
              <a:spcAft>
                <a:spcPts val="1100"/>
              </a:spcAft>
              <a:buNone/>
            </a:pPr>
            <a:r>
              <a:rPr lang="en-US" sz="1000" b="1">
                <a:latin typeface="Montserrat"/>
                <a:ea typeface="Montserrat"/>
                <a:cs typeface="Montserrat"/>
                <a:sym typeface="Montserrat"/>
              </a:rPr>
              <a:t>Data analytics can help energy companies to optimize their operations, reduce costs, and improve customer service</a:t>
            </a:r>
            <a:endParaRPr sz="1000" b="1">
              <a:latin typeface="Montserrat"/>
              <a:ea typeface="Montserrat"/>
              <a:cs typeface="Montserrat"/>
              <a:sym typeface="Montserrat"/>
            </a:endParaRPr>
          </a:p>
        </p:txBody>
      </p:sp>
      <p:sp>
        <p:nvSpPr>
          <p:cNvPr id="842" name="Google Shape;842;p100"/>
          <p:cNvSpPr txBox="1"/>
          <p:nvPr/>
        </p:nvSpPr>
        <p:spPr>
          <a:xfrm>
            <a:off x="1401350" y="2986675"/>
            <a:ext cx="4720800" cy="1569900"/>
          </a:xfrm>
          <a:prstGeom prst="rect">
            <a:avLst/>
          </a:prstGeom>
          <a:noFill/>
          <a:ln>
            <a:noFill/>
          </a:ln>
        </p:spPr>
        <p:txBody>
          <a:bodyPr spcFirstLastPara="1" wrap="square" lIns="91425" tIns="91425" rIns="91425" bIns="91425" anchor="t" anchorCtr="0">
            <a:spAutoFit/>
          </a:bodyPr>
          <a:lstStyle/>
          <a:p>
            <a:pPr marL="0" lvl="0" indent="0" algn="just" rtl="0">
              <a:lnSpc>
                <a:spcPct val="200000"/>
              </a:lnSpc>
              <a:spcBef>
                <a:spcPts val="300"/>
              </a:spcBef>
              <a:spcAft>
                <a:spcPts val="1100"/>
              </a:spcAft>
              <a:buNone/>
            </a:pPr>
            <a:r>
              <a:rPr lang="en-US" sz="1000">
                <a:latin typeface="Montserrat"/>
                <a:ea typeface="Montserrat"/>
                <a:cs typeface="Montserrat"/>
                <a:sym typeface="Montserrat"/>
              </a:rPr>
              <a:t>Duke Energy uses data analytics to monitor the performance of its power plants. This data helps them to identify problems early on and take corrective action before they cause major disruptions. Duke Energy also uses data analytics to optimize its power grid and improve the reliability of its service.</a:t>
            </a:r>
            <a:endParaRPr sz="1000">
              <a:latin typeface="Montserrat"/>
              <a:ea typeface="Montserrat"/>
              <a:cs typeface="Montserrat"/>
              <a:sym typeface="Montserrat"/>
            </a:endParaRPr>
          </a:p>
        </p:txBody>
      </p:sp>
      <p:pic>
        <p:nvPicPr>
          <p:cNvPr id="843" name="Google Shape;843;p100"/>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48" name="Google Shape;848;p101"/>
          <p:cNvPicPr preferRelativeResize="0"/>
          <p:nvPr/>
        </p:nvPicPr>
        <p:blipFill rotWithShape="1">
          <a:blip r:embed="rId3">
            <a:alphaModFix/>
          </a:blip>
          <a:srcRect l="28755" r="24486"/>
          <a:stretch/>
        </p:blipFill>
        <p:spPr>
          <a:xfrm>
            <a:off x="6855625" y="2650850"/>
            <a:ext cx="2783700" cy="2727600"/>
          </a:xfrm>
          <a:prstGeom prst="ellipse">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sp>
        <p:nvSpPr>
          <p:cNvPr id="849" name="Google Shape;849;p101"/>
          <p:cNvSpPr/>
          <p:nvPr/>
        </p:nvSpPr>
        <p:spPr>
          <a:xfrm>
            <a:off x="1002900" y="2894125"/>
            <a:ext cx="5286900" cy="1461300"/>
          </a:xfrm>
          <a:prstGeom prst="rect">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01"/>
          <p:cNvSpPr/>
          <p:nvPr/>
        </p:nvSpPr>
        <p:spPr>
          <a:xfrm>
            <a:off x="613700" y="1174850"/>
            <a:ext cx="8352900" cy="7164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0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Data Analytics in Government Sector</a:t>
            </a:r>
            <a:endParaRPr sz="1800">
              <a:solidFill>
                <a:srgbClr val="000000"/>
              </a:solidFill>
            </a:endParaRPr>
          </a:p>
        </p:txBody>
      </p:sp>
      <p:sp>
        <p:nvSpPr>
          <p:cNvPr id="852" name="Google Shape;852;p101"/>
          <p:cNvSpPr txBox="1"/>
          <p:nvPr/>
        </p:nvSpPr>
        <p:spPr>
          <a:xfrm>
            <a:off x="818300" y="1211300"/>
            <a:ext cx="7844100" cy="646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300"/>
              </a:spcBef>
              <a:spcAft>
                <a:spcPts val="1100"/>
              </a:spcAft>
              <a:buNone/>
            </a:pPr>
            <a:r>
              <a:rPr lang="en-US" sz="1000" b="1">
                <a:latin typeface="Montserrat"/>
                <a:ea typeface="Montserrat"/>
                <a:cs typeface="Montserrat"/>
                <a:sym typeface="Montserrat"/>
              </a:rPr>
              <a:t>Data analytics can help government agencies to improve service delivery, efficiency, effectiveness, and transparency</a:t>
            </a:r>
            <a:endParaRPr sz="1000" b="1">
              <a:latin typeface="Montserrat"/>
              <a:ea typeface="Montserrat"/>
              <a:cs typeface="Montserrat"/>
              <a:sym typeface="Montserrat"/>
            </a:endParaRPr>
          </a:p>
        </p:txBody>
      </p:sp>
      <p:sp>
        <p:nvSpPr>
          <p:cNvPr id="853" name="Google Shape;853;p101"/>
          <p:cNvSpPr txBox="1"/>
          <p:nvPr/>
        </p:nvSpPr>
        <p:spPr>
          <a:xfrm>
            <a:off x="1401350" y="2986675"/>
            <a:ext cx="4720800" cy="1262100"/>
          </a:xfrm>
          <a:prstGeom prst="rect">
            <a:avLst/>
          </a:prstGeom>
          <a:noFill/>
          <a:ln>
            <a:noFill/>
          </a:ln>
        </p:spPr>
        <p:txBody>
          <a:bodyPr spcFirstLastPara="1" wrap="square" lIns="91425" tIns="91425" rIns="91425" bIns="91425" anchor="t" anchorCtr="0">
            <a:spAutoFit/>
          </a:bodyPr>
          <a:lstStyle/>
          <a:p>
            <a:pPr marL="0" lvl="0" indent="0" algn="just" rtl="0">
              <a:lnSpc>
                <a:spcPct val="200000"/>
              </a:lnSpc>
              <a:spcBef>
                <a:spcPts val="300"/>
              </a:spcBef>
              <a:spcAft>
                <a:spcPts val="1100"/>
              </a:spcAft>
              <a:buNone/>
            </a:pPr>
            <a:r>
              <a:rPr lang="en-US" sz="1000">
                <a:latin typeface="Montserrat"/>
                <a:ea typeface="Montserrat"/>
                <a:cs typeface="Montserrat"/>
                <a:sym typeface="Montserrat"/>
              </a:rPr>
              <a:t>The US Department of Defense uses data analytics to track the progress of its projects and identify areas where it can improve its efficiency. The department also uses data analytics to identify potential risks and threats.</a:t>
            </a:r>
            <a:endParaRPr sz="1000">
              <a:latin typeface="Montserrat"/>
              <a:ea typeface="Montserrat"/>
              <a:cs typeface="Montserrat"/>
              <a:sym typeface="Montserrat"/>
            </a:endParaRPr>
          </a:p>
        </p:txBody>
      </p:sp>
      <p:pic>
        <p:nvPicPr>
          <p:cNvPr id="854" name="Google Shape;854;p101"/>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pic>
        <p:nvPicPr>
          <p:cNvPr id="859" name="Google Shape;859;p102"/>
          <p:cNvPicPr preferRelativeResize="0"/>
          <p:nvPr/>
        </p:nvPicPr>
        <p:blipFill rotWithShape="1">
          <a:blip r:embed="rId3">
            <a:alphaModFix/>
          </a:blip>
          <a:srcRect t="7063" r="38374"/>
          <a:stretch/>
        </p:blipFill>
        <p:spPr>
          <a:xfrm>
            <a:off x="6855625" y="2650850"/>
            <a:ext cx="2714700" cy="2727600"/>
          </a:xfrm>
          <a:prstGeom prst="ellipse">
            <a:avLst/>
          </a:prstGeom>
          <a:noFill/>
          <a:ln w="762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sp>
        <p:nvSpPr>
          <p:cNvPr id="860" name="Google Shape;860;p102"/>
          <p:cNvSpPr/>
          <p:nvPr/>
        </p:nvSpPr>
        <p:spPr>
          <a:xfrm>
            <a:off x="1002900" y="2894125"/>
            <a:ext cx="5286900" cy="1747800"/>
          </a:xfrm>
          <a:prstGeom prst="rect">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02"/>
          <p:cNvSpPr/>
          <p:nvPr/>
        </p:nvSpPr>
        <p:spPr>
          <a:xfrm>
            <a:off x="613700" y="1174850"/>
            <a:ext cx="8352900" cy="7164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0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Data Analytics in Manufacturing Industry</a:t>
            </a:r>
            <a:endParaRPr sz="1800">
              <a:solidFill>
                <a:srgbClr val="000000"/>
              </a:solidFill>
            </a:endParaRPr>
          </a:p>
        </p:txBody>
      </p:sp>
      <p:sp>
        <p:nvSpPr>
          <p:cNvPr id="863" name="Google Shape;863;p102"/>
          <p:cNvSpPr txBox="1"/>
          <p:nvPr/>
        </p:nvSpPr>
        <p:spPr>
          <a:xfrm>
            <a:off x="818300" y="1211300"/>
            <a:ext cx="7844100" cy="646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300"/>
              </a:spcBef>
              <a:spcAft>
                <a:spcPts val="1100"/>
              </a:spcAft>
              <a:buNone/>
            </a:pPr>
            <a:r>
              <a:rPr lang="en-US" sz="1000" b="1">
                <a:latin typeface="Montserrat"/>
                <a:ea typeface="Montserrat"/>
                <a:cs typeface="Montserrat"/>
                <a:sym typeface="Montserrat"/>
              </a:rPr>
              <a:t>Data analytics can help manufacturers to improve quality and productivity by helping to remove bottlenecks and check leakages</a:t>
            </a:r>
            <a:endParaRPr sz="1000" b="1">
              <a:latin typeface="Montserrat"/>
              <a:ea typeface="Montserrat"/>
              <a:cs typeface="Montserrat"/>
              <a:sym typeface="Montserrat"/>
            </a:endParaRPr>
          </a:p>
        </p:txBody>
      </p:sp>
      <p:sp>
        <p:nvSpPr>
          <p:cNvPr id="864" name="Google Shape;864;p102"/>
          <p:cNvSpPr txBox="1"/>
          <p:nvPr/>
        </p:nvSpPr>
        <p:spPr>
          <a:xfrm>
            <a:off x="1401350" y="2986675"/>
            <a:ext cx="4720800" cy="1569900"/>
          </a:xfrm>
          <a:prstGeom prst="rect">
            <a:avLst/>
          </a:prstGeom>
          <a:noFill/>
          <a:ln>
            <a:noFill/>
          </a:ln>
        </p:spPr>
        <p:txBody>
          <a:bodyPr spcFirstLastPara="1" wrap="square" lIns="91425" tIns="91425" rIns="91425" bIns="91425" anchor="t" anchorCtr="0">
            <a:spAutoFit/>
          </a:bodyPr>
          <a:lstStyle/>
          <a:p>
            <a:pPr marL="0" lvl="0" indent="0" algn="just" rtl="0">
              <a:lnSpc>
                <a:spcPct val="200000"/>
              </a:lnSpc>
              <a:spcBef>
                <a:spcPts val="300"/>
              </a:spcBef>
              <a:spcAft>
                <a:spcPts val="1100"/>
              </a:spcAft>
              <a:buNone/>
            </a:pPr>
            <a:r>
              <a:rPr lang="en-US" sz="1000">
                <a:latin typeface="Montserrat"/>
                <a:ea typeface="Montserrat"/>
                <a:cs typeface="Montserrat"/>
                <a:sym typeface="Montserrat"/>
              </a:rPr>
              <a:t>General Electric uses data analytics to monitor the performance of its machines. This data helps GE to identify problems early on and take corrective action before they cause major disruptions. GE also uses data analytics to optimize its production processes and improve the quality of its products.</a:t>
            </a:r>
            <a:endParaRPr sz="1000">
              <a:latin typeface="Montserrat"/>
              <a:ea typeface="Montserrat"/>
              <a:cs typeface="Montserrat"/>
              <a:sym typeface="Montserrat"/>
            </a:endParaRPr>
          </a:p>
        </p:txBody>
      </p:sp>
      <p:pic>
        <p:nvPicPr>
          <p:cNvPr id="865" name="Google Shape;865;p102"/>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03"/>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US" sz="2000"/>
              <a:t>AGENDA</a:t>
            </a:r>
            <a:endParaRPr sz="2000"/>
          </a:p>
        </p:txBody>
      </p:sp>
      <p:sp>
        <p:nvSpPr>
          <p:cNvPr id="871" name="Google Shape;871;p103"/>
          <p:cNvSpPr txBox="1">
            <a:spLocks noGrp="1"/>
          </p:cNvSpPr>
          <p:nvPr>
            <p:ph type="body" idx="1"/>
          </p:nvPr>
        </p:nvSpPr>
        <p:spPr>
          <a:xfrm>
            <a:off x="3469355" y="1115861"/>
            <a:ext cx="5161500" cy="2911800"/>
          </a:xfrm>
          <a:prstGeom prst="rect">
            <a:avLst/>
          </a:prstGeom>
          <a:noFill/>
          <a:ln>
            <a:noFill/>
          </a:ln>
        </p:spPr>
        <p:txBody>
          <a:bodyPr spcFirstLastPara="1" wrap="square" lIns="91425" tIns="45700" rIns="91425" bIns="45700" anchor="ctr" anchorCtr="0">
            <a:noAutofit/>
          </a:bodyPr>
          <a:lstStyle/>
          <a:p>
            <a:pPr marL="457200" lvl="0" indent="-304800" algn="l" rtl="0">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marL="457200" lvl="0" indent="-304800" algn="l" rtl="0">
              <a:lnSpc>
                <a:spcPct val="200000"/>
              </a:lnSpc>
              <a:spcBef>
                <a:spcPts val="0"/>
              </a:spcBef>
              <a:spcAft>
                <a:spcPts val="0"/>
              </a:spcAft>
              <a:buSzPts val="1200"/>
              <a:buChar char="●"/>
            </a:pPr>
            <a:r>
              <a:rPr lang="en-US" b="1"/>
              <a:t>Data Tooling (e.g. Hadoop)</a:t>
            </a:r>
            <a:endParaRPr b="1"/>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Management</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Visualization</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Ethics and Privacy</a:t>
            </a:r>
            <a:endParaRPr b="1">
              <a:solidFill>
                <a:srgbClr val="999999"/>
              </a:solidFill>
            </a:endParaRPr>
          </a:p>
        </p:txBody>
      </p:sp>
      <p:pic>
        <p:nvPicPr>
          <p:cNvPr id="872" name="Google Shape;872;p103"/>
          <p:cNvPicPr preferRelativeResize="0"/>
          <p:nvPr/>
        </p:nvPicPr>
        <p:blipFill rotWithShape="1">
          <a:blip r:embed="rId3">
            <a:alphaModFix/>
          </a:blip>
          <a:srcRect/>
          <a:stretch/>
        </p:blipFill>
        <p:spPr>
          <a:xfrm>
            <a:off x="3469350" y="2309849"/>
            <a:ext cx="169650" cy="169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4"/>
          <p:cNvSpPr/>
          <p:nvPr/>
        </p:nvSpPr>
        <p:spPr>
          <a:xfrm>
            <a:off x="2267588" y="3652000"/>
            <a:ext cx="4429200" cy="889500"/>
          </a:xfrm>
          <a:prstGeom prst="rect">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0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a:solidFill>
                  <a:srgbClr val="000000"/>
                </a:solidFill>
              </a:rPr>
              <a:t>Overview of Data Tooling</a:t>
            </a:r>
            <a:endParaRPr>
              <a:solidFill>
                <a:srgbClr val="000000"/>
              </a:solidFill>
            </a:endParaRPr>
          </a:p>
        </p:txBody>
      </p:sp>
      <p:grpSp>
        <p:nvGrpSpPr>
          <p:cNvPr id="879" name="Google Shape;879;p104"/>
          <p:cNvGrpSpPr/>
          <p:nvPr/>
        </p:nvGrpSpPr>
        <p:grpSpPr>
          <a:xfrm>
            <a:off x="1895496" y="1224950"/>
            <a:ext cx="945140" cy="2184151"/>
            <a:chOff x="1925050" y="1646835"/>
            <a:chExt cx="1693800" cy="3849403"/>
          </a:xfrm>
        </p:grpSpPr>
        <p:sp>
          <p:nvSpPr>
            <p:cNvPr id="880" name="Google Shape;880;p104"/>
            <p:cNvSpPr/>
            <p:nvPr/>
          </p:nvSpPr>
          <p:spPr>
            <a:xfrm>
              <a:off x="1925050" y="1755538"/>
              <a:ext cx="1693800" cy="3740700"/>
            </a:xfrm>
            <a:prstGeom prst="roundRect">
              <a:avLst>
                <a:gd name="adj" fmla="val 6946"/>
              </a:avLst>
            </a:prstGeom>
            <a:noFill/>
            <a:ln w="19050" cap="flat" cmpd="sng">
              <a:solidFill>
                <a:srgbClr val="CCCCCC"/>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1" name="Google Shape;881;p104"/>
            <p:cNvPicPr preferRelativeResize="0"/>
            <p:nvPr/>
          </p:nvPicPr>
          <p:blipFill>
            <a:blip r:embed="rId3">
              <a:alphaModFix/>
            </a:blip>
            <a:stretch>
              <a:fillRect/>
            </a:stretch>
          </p:blipFill>
          <p:spPr>
            <a:xfrm>
              <a:off x="2332550" y="1976250"/>
              <a:ext cx="878825" cy="891267"/>
            </a:xfrm>
            <a:prstGeom prst="rect">
              <a:avLst/>
            </a:prstGeom>
            <a:noFill/>
            <a:ln>
              <a:noFill/>
            </a:ln>
          </p:spPr>
        </p:pic>
        <p:pic>
          <p:nvPicPr>
            <p:cNvPr id="882" name="Google Shape;882;p104"/>
            <p:cNvPicPr preferRelativeResize="0"/>
            <p:nvPr/>
          </p:nvPicPr>
          <p:blipFill>
            <a:blip r:embed="rId4">
              <a:alphaModFix amt="38000"/>
            </a:blip>
            <a:stretch>
              <a:fillRect/>
            </a:stretch>
          </p:blipFill>
          <p:spPr>
            <a:xfrm>
              <a:off x="2332550" y="3180248"/>
              <a:ext cx="878822" cy="891269"/>
            </a:xfrm>
            <a:prstGeom prst="rect">
              <a:avLst/>
            </a:prstGeom>
            <a:noFill/>
            <a:ln>
              <a:noFill/>
            </a:ln>
          </p:spPr>
        </p:pic>
        <p:pic>
          <p:nvPicPr>
            <p:cNvPr id="883" name="Google Shape;883;p104"/>
            <p:cNvPicPr preferRelativeResize="0"/>
            <p:nvPr/>
          </p:nvPicPr>
          <p:blipFill>
            <a:blip r:embed="rId5">
              <a:alphaModFix/>
            </a:blip>
            <a:stretch>
              <a:fillRect/>
            </a:stretch>
          </p:blipFill>
          <p:spPr>
            <a:xfrm>
              <a:off x="2332550" y="4384256"/>
              <a:ext cx="878825" cy="932044"/>
            </a:xfrm>
            <a:prstGeom prst="rect">
              <a:avLst/>
            </a:prstGeom>
            <a:noFill/>
            <a:ln>
              <a:noFill/>
            </a:ln>
          </p:spPr>
        </p:pic>
        <p:sp>
          <p:nvSpPr>
            <p:cNvPr id="884" name="Google Shape;884;p104"/>
            <p:cNvSpPr/>
            <p:nvPr/>
          </p:nvSpPr>
          <p:spPr>
            <a:xfrm>
              <a:off x="2109911" y="1646835"/>
              <a:ext cx="1373700" cy="235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B7B7B7"/>
                  </a:solidFill>
                  <a:latin typeface="Montserrat"/>
                  <a:ea typeface="Montserrat"/>
                  <a:cs typeface="Montserrat"/>
                  <a:sym typeface="Montserrat"/>
                </a:rPr>
                <a:t>Raw Data</a:t>
              </a:r>
              <a:endParaRPr sz="800" b="1">
                <a:solidFill>
                  <a:srgbClr val="B7B7B7"/>
                </a:solidFill>
                <a:latin typeface="Montserrat"/>
                <a:ea typeface="Montserrat"/>
                <a:cs typeface="Montserrat"/>
                <a:sym typeface="Montserrat"/>
              </a:endParaRPr>
            </a:p>
          </p:txBody>
        </p:sp>
      </p:grpSp>
      <p:pic>
        <p:nvPicPr>
          <p:cNvPr id="885" name="Google Shape;885;p104"/>
          <p:cNvPicPr preferRelativeResize="0"/>
          <p:nvPr/>
        </p:nvPicPr>
        <p:blipFill>
          <a:blip r:embed="rId6">
            <a:alphaModFix/>
          </a:blip>
          <a:stretch>
            <a:fillRect/>
          </a:stretch>
        </p:blipFill>
        <p:spPr>
          <a:xfrm>
            <a:off x="6124004" y="1830504"/>
            <a:ext cx="1002365" cy="1019363"/>
          </a:xfrm>
          <a:prstGeom prst="rect">
            <a:avLst/>
          </a:prstGeom>
          <a:noFill/>
          <a:ln>
            <a:noFill/>
          </a:ln>
        </p:spPr>
      </p:pic>
      <p:pic>
        <p:nvPicPr>
          <p:cNvPr id="886" name="Google Shape;886;p104"/>
          <p:cNvPicPr preferRelativeResize="0"/>
          <p:nvPr/>
        </p:nvPicPr>
        <p:blipFill>
          <a:blip r:embed="rId7">
            <a:alphaModFix/>
          </a:blip>
          <a:stretch>
            <a:fillRect/>
          </a:stretch>
        </p:blipFill>
        <p:spPr>
          <a:xfrm>
            <a:off x="4009676" y="1895482"/>
            <a:ext cx="945023" cy="889417"/>
          </a:xfrm>
          <a:prstGeom prst="rect">
            <a:avLst/>
          </a:prstGeom>
          <a:noFill/>
          <a:ln>
            <a:noFill/>
          </a:ln>
        </p:spPr>
      </p:pic>
      <p:cxnSp>
        <p:nvCxnSpPr>
          <p:cNvPr id="887" name="Google Shape;887;p104"/>
          <p:cNvCxnSpPr>
            <a:stCxn id="880" idx="3"/>
            <a:endCxn id="886" idx="1"/>
          </p:cNvCxnSpPr>
          <p:nvPr/>
        </p:nvCxnSpPr>
        <p:spPr>
          <a:xfrm rot="10800000" flipH="1">
            <a:off x="2840637" y="2340065"/>
            <a:ext cx="1169100" cy="7800"/>
          </a:xfrm>
          <a:prstGeom prst="straightConnector1">
            <a:avLst/>
          </a:prstGeom>
          <a:noFill/>
          <a:ln w="28575" cap="flat" cmpd="sng">
            <a:solidFill>
              <a:srgbClr val="CCCCCC"/>
            </a:solidFill>
            <a:prstDash val="solid"/>
            <a:round/>
            <a:headEnd type="none" w="med" len="med"/>
            <a:tailEnd type="triangle" w="med" len="med"/>
          </a:ln>
        </p:spPr>
      </p:cxnSp>
      <p:cxnSp>
        <p:nvCxnSpPr>
          <p:cNvPr id="888" name="Google Shape;888;p104"/>
          <p:cNvCxnSpPr>
            <a:stCxn id="886" idx="3"/>
            <a:endCxn id="885" idx="1"/>
          </p:cNvCxnSpPr>
          <p:nvPr/>
        </p:nvCxnSpPr>
        <p:spPr>
          <a:xfrm>
            <a:off x="4954700" y="2340191"/>
            <a:ext cx="1169400" cy="0"/>
          </a:xfrm>
          <a:prstGeom prst="straightConnector1">
            <a:avLst/>
          </a:prstGeom>
          <a:noFill/>
          <a:ln w="28575" cap="flat" cmpd="sng">
            <a:solidFill>
              <a:srgbClr val="CCCCCC"/>
            </a:solidFill>
            <a:prstDash val="solid"/>
            <a:round/>
            <a:headEnd type="none" w="med" len="med"/>
            <a:tailEnd type="triangle" w="med" len="med"/>
          </a:ln>
        </p:spPr>
      </p:cxnSp>
      <p:sp>
        <p:nvSpPr>
          <p:cNvPr id="889" name="Google Shape;889;p104"/>
          <p:cNvSpPr txBox="1"/>
          <p:nvPr/>
        </p:nvSpPr>
        <p:spPr>
          <a:xfrm>
            <a:off x="3797640" y="2751239"/>
            <a:ext cx="1246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111111"/>
                </a:solidFill>
                <a:latin typeface="Montserrat"/>
                <a:ea typeface="Montserrat"/>
                <a:cs typeface="Montserrat"/>
                <a:sym typeface="Montserrat"/>
              </a:rPr>
              <a:t>Collecting</a:t>
            </a:r>
            <a:endParaRPr sz="1000" b="1">
              <a:solidFill>
                <a:srgbClr val="111111"/>
              </a:solidFill>
              <a:latin typeface="Montserrat"/>
              <a:ea typeface="Montserrat"/>
              <a:cs typeface="Montserrat"/>
              <a:sym typeface="Montserrat"/>
            </a:endParaRPr>
          </a:p>
          <a:p>
            <a:pPr marL="0" lvl="0" indent="0" algn="ctr" rtl="0">
              <a:spcBef>
                <a:spcPts val="0"/>
              </a:spcBef>
              <a:spcAft>
                <a:spcPts val="0"/>
              </a:spcAft>
              <a:buNone/>
            </a:pPr>
            <a:r>
              <a:rPr lang="en-US" sz="1000" b="1">
                <a:solidFill>
                  <a:srgbClr val="111111"/>
                </a:solidFill>
                <a:latin typeface="Montserrat"/>
                <a:ea typeface="Montserrat"/>
                <a:cs typeface="Montserrat"/>
                <a:sym typeface="Montserrat"/>
              </a:rPr>
              <a:t>&amp; Analyzing</a:t>
            </a:r>
            <a:endParaRPr sz="1000" b="1">
              <a:solidFill>
                <a:srgbClr val="111111"/>
              </a:solidFill>
              <a:latin typeface="Montserrat"/>
              <a:ea typeface="Montserrat"/>
              <a:cs typeface="Montserrat"/>
              <a:sym typeface="Montserrat"/>
            </a:endParaRPr>
          </a:p>
          <a:p>
            <a:pPr marL="0" lvl="0" indent="0" algn="ctr" rtl="0">
              <a:spcBef>
                <a:spcPts val="0"/>
              </a:spcBef>
              <a:spcAft>
                <a:spcPts val="0"/>
              </a:spcAft>
              <a:buNone/>
            </a:pPr>
            <a:r>
              <a:rPr lang="en-US" sz="1000" b="1">
                <a:solidFill>
                  <a:srgbClr val="111111"/>
                </a:solidFill>
                <a:latin typeface="Montserrat"/>
                <a:ea typeface="Montserrat"/>
                <a:cs typeface="Montserrat"/>
                <a:sym typeface="Montserrat"/>
              </a:rPr>
              <a:t>Data </a:t>
            </a:r>
            <a:endParaRPr sz="1000" b="1">
              <a:solidFill>
                <a:srgbClr val="111111"/>
              </a:solidFill>
              <a:latin typeface="Montserrat"/>
              <a:ea typeface="Montserrat"/>
              <a:cs typeface="Montserrat"/>
              <a:sym typeface="Montserrat"/>
            </a:endParaRPr>
          </a:p>
        </p:txBody>
      </p:sp>
      <p:sp>
        <p:nvSpPr>
          <p:cNvPr id="890" name="Google Shape;890;p104"/>
          <p:cNvSpPr txBox="1"/>
          <p:nvPr/>
        </p:nvSpPr>
        <p:spPr>
          <a:xfrm>
            <a:off x="6001699" y="2866259"/>
            <a:ext cx="1246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CCCCCC"/>
                </a:solidFill>
                <a:latin typeface="Montserrat"/>
                <a:ea typeface="Montserrat"/>
                <a:cs typeface="Montserrat"/>
                <a:sym typeface="Montserrat"/>
              </a:rPr>
              <a:t>Conclusions</a:t>
            </a:r>
            <a:endParaRPr sz="1000" b="1">
              <a:solidFill>
                <a:srgbClr val="CCCCCC"/>
              </a:solidFill>
              <a:latin typeface="Montserrat"/>
              <a:ea typeface="Montserrat"/>
              <a:cs typeface="Montserrat"/>
              <a:sym typeface="Montserrat"/>
            </a:endParaRPr>
          </a:p>
        </p:txBody>
      </p:sp>
      <p:sp>
        <p:nvSpPr>
          <p:cNvPr id="891" name="Google Shape;891;p104"/>
          <p:cNvSpPr/>
          <p:nvPr/>
        </p:nvSpPr>
        <p:spPr>
          <a:xfrm rot="5400000">
            <a:off x="4345538" y="1331150"/>
            <a:ext cx="273300" cy="4429200"/>
          </a:xfrm>
          <a:prstGeom prst="leftBrace">
            <a:avLst>
              <a:gd name="adj1" fmla="val 50000"/>
              <a:gd name="adj2" fmla="val 49999"/>
            </a:avLst>
          </a:prstGeom>
          <a:solidFill>
            <a:srgbClr val="FFFFFF"/>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4"/>
          <p:cNvSpPr txBox="1"/>
          <p:nvPr/>
        </p:nvSpPr>
        <p:spPr>
          <a:xfrm>
            <a:off x="2401849" y="3731000"/>
            <a:ext cx="4160700" cy="6465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1000" b="1" i="1">
                <a:solidFill>
                  <a:schemeClr val="accent1"/>
                </a:solidFill>
                <a:latin typeface="Montserrat"/>
                <a:ea typeface="Montserrat"/>
                <a:cs typeface="Montserrat"/>
                <a:sym typeface="Montserrat"/>
              </a:rPr>
              <a:t>A collection of software and hardware tools used to collect, store, process, and analyze data</a:t>
            </a:r>
            <a:endParaRPr sz="1000" b="1" i="1">
              <a:solidFill>
                <a:schemeClr val="accen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cxnSp>
        <p:nvCxnSpPr>
          <p:cNvPr id="897" name="Google Shape;897;p105"/>
          <p:cNvCxnSpPr>
            <a:stCxn id="898" idx="2"/>
          </p:cNvCxnSpPr>
          <p:nvPr/>
        </p:nvCxnSpPr>
        <p:spPr>
          <a:xfrm flipH="1">
            <a:off x="1053037" y="1970300"/>
            <a:ext cx="6000" cy="2442600"/>
          </a:xfrm>
          <a:prstGeom prst="straightConnector1">
            <a:avLst/>
          </a:prstGeom>
          <a:noFill/>
          <a:ln w="9525" cap="flat" cmpd="sng">
            <a:solidFill>
              <a:srgbClr val="000000"/>
            </a:solidFill>
            <a:prstDash val="dot"/>
            <a:round/>
            <a:headEnd type="none" w="med" len="med"/>
            <a:tailEnd type="none" w="med" len="med"/>
          </a:ln>
        </p:spPr>
      </p:cxnSp>
      <p:sp>
        <p:nvSpPr>
          <p:cNvPr id="899" name="Google Shape;899;p105"/>
          <p:cNvSpPr/>
          <p:nvPr/>
        </p:nvSpPr>
        <p:spPr>
          <a:xfrm>
            <a:off x="613700" y="1225000"/>
            <a:ext cx="8001900" cy="773700"/>
          </a:xfrm>
          <a:prstGeom prst="roundRect">
            <a:avLst>
              <a:gd name="adj" fmla="val 50000"/>
            </a:avLst>
          </a:prstGeom>
          <a:solidFill>
            <a:srgbClr val="FFFFFF"/>
          </a:solidFill>
          <a:ln w="19050"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US">
                <a:solidFill>
                  <a:srgbClr val="000000"/>
                </a:solidFill>
              </a:rPr>
              <a:t>Managing &amp; Analyzing Large Datasets using Data Tooling</a:t>
            </a:r>
            <a:endParaRPr>
              <a:solidFill>
                <a:srgbClr val="000000"/>
              </a:solidFill>
            </a:endParaRPr>
          </a:p>
        </p:txBody>
      </p:sp>
      <p:pic>
        <p:nvPicPr>
          <p:cNvPr id="898" name="Google Shape;898;p105"/>
          <p:cNvPicPr preferRelativeResize="0"/>
          <p:nvPr/>
        </p:nvPicPr>
        <p:blipFill>
          <a:blip r:embed="rId3">
            <a:alphaModFix/>
          </a:blip>
          <a:stretch>
            <a:fillRect/>
          </a:stretch>
        </p:blipFill>
        <p:spPr>
          <a:xfrm>
            <a:off x="678175" y="1253400"/>
            <a:ext cx="761725" cy="716900"/>
          </a:xfrm>
          <a:prstGeom prst="rect">
            <a:avLst/>
          </a:prstGeom>
          <a:noFill/>
          <a:ln>
            <a:noFill/>
          </a:ln>
        </p:spPr>
      </p:pic>
      <p:sp>
        <p:nvSpPr>
          <p:cNvPr id="901" name="Google Shape;901;p105"/>
          <p:cNvSpPr txBox="1"/>
          <p:nvPr/>
        </p:nvSpPr>
        <p:spPr>
          <a:xfrm>
            <a:off x="1439900" y="1288600"/>
            <a:ext cx="7192200" cy="646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1000" b="1">
                <a:latin typeface="Montserrat"/>
                <a:ea typeface="Montserrat"/>
                <a:cs typeface="Montserrat"/>
                <a:sym typeface="Montserrat"/>
              </a:rPr>
              <a:t>It can be used to manage and analyze data of all sizes, but it is especially important for managing and analyzing </a:t>
            </a:r>
            <a:r>
              <a:rPr lang="en-US" sz="1000" b="1">
                <a:solidFill>
                  <a:schemeClr val="accent1"/>
                </a:solidFill>
                <a:latin typeface="Montserrat"/>
                <a:ea typeface="Montserrat"/>
                <a:cs typeface="Montserrat"/>
                <a:sym typeface="Montserrat"/>
              </a:rPr>
              <a:t>large datasets*</a:t>
            </a:r>
            <a:endParaRPr sz="1000" b="1">
              <a:solidFill>
                <a:schemeClr val="accent1"/>
              </a:solidFill>
              <a:latin typeface="Montserrat"/>
              <a:ea typeface="Montserrat"/>
              <a:cs typeface="Montserrat"/>
              <a:sym typeface="Montserrat"/>
            </a:endParaRPr>
          </a:p>
        </p:txBody>
      </p:sp>
      <p:sp>
        <p:nvSpPr>
          <p:cNvPr id="902" name="Google Shape;902;p105"/>
          <p:cNvSpPr txBox="1"/>
          <p:nvPr/>
        </p:nvSpPr>
        <p:spPr>
          <a:xfrm>
            <a:off x="2123700" y="4835700"/>
            <a:ext cx="70203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800" b="1" i="1">
                <a:solidFill>
                  <a:schemeClr val="accent1"/>
                </a:solidFill>
                <a:latin typeface="Montserrat"/>
                <a:ea typeface="Montserrat"/>
                <a:cs typeface="Montserrat"/>
                <a:sym typeface="Montserrat"/>
              </a:rPr>
              <a:t>* datasets that are too large to be processed and analyzed using traditional methods</a:t>
            </a:r>
            <a:endParaRPr sz="800" b="1" i="1">
              <a:solidFill>
                <a:schemeClr val="accent1"/>
              </a:solidFill>
              <a:latin typeface="Montserrat"/>
              <a:ea typeface="Montserrat"/>
              <a:cs typeface="Montserrat"/>
              <a:sym typeface="Montserrat"/>
            </a:endParaRPr>
          </a:p>
        </p:txBody>
      </p:sp>
      <p:sp>
        <p:nvSpPr>
          <p:cNvPr id="903" name="Google Shape;903;p105"/>
          <p:cNvSpPr/>
          <p:nvPr/>
        </p:nvSpPr>
        <p:spPr>
          <a:xfrm>
            <a:off x="814088" y="2195325"/>
            <a:ext cx="429300" cy="3834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05"/>
          <p:cNvSpPr/>
          <p:nvPr/>
        </p:nvSpPr>
        <p:spPr>
          <a:xfrm>
            <a:off x="874683" y="2230245"/>
            <a:ext cx="429300" cy="3834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accent1"/>
                </a:solidFill>
                <a:latin typeface="Montserrat"/>
                <a:ea typeface="Montserrat"/>
                <a:cs typeface="Montserrat"/>
                <a:sym typeface="Montserrat"/>
              </a:rPr>
              <a:t>1</a:t>
            </a:r>
            <a:endParaRPr sz="1000" b="1">
              <a:solidFill>
                <a:schemeClr val="accent1"/>
              </a:solidFill>
              <a:latin typeface="Montserrat"/>
              <a:ea typeface="Montserrat"/>
              <a:cs typeface="Montserrat"/>
              <a:sym typeface="Montserrat"/>
            </a:endParaRPr>
          </a:p>
        </p:txBody>
      </p:sp>
      <p:sp>
        <p:nvSpPr>
          <p:cNvPr id="905" name="Google Shape;905;p105"/>
          <p:cNvSpPr/>
          <p:nvPr/>
        </p:nvSpPr>
        <p:spPr>
          <a:xfrm>
            <a:off x="814088" y="2713075"/>
            <a:ext cx="429300" cy="3834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05"/>
          <p:cNvSpPr/>
          <p:nvPr/>
        </p:nvSpPr>
        <p:spPr>
          <a:xfrm>
            <a:off x="874683" y="2747995"/>
            <a:ext cx="429300" cy="3834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000" b="1">
                <a:solidFill>
                  <a:schemeClr val="accent1"/>
                </a:solidFill>
                <a:latin typeface="Montserrat"/>
                <a:ea typeface="Montserrat"/>
                <a:cs typeface="Montserrat"/>
                <a:sym typeface="Montserrat"/>
              </a:rPr>
              <a:t>2</a:t>
            </a:r>
            <a:endParaRPr sz="1000" b="1">
              <a:solidFill>
                <a:schemeClr val="accent1"/>
              </a:solidFill>
              <a:latin typeface="Montserrat"/>
              <a:ea typeface="Montserrat"/>
              <a:cs typeface="Montserrat"/>
              <a:sym typeface="Montserrat"/>
            </a:endParaRPr>
          </a:p>
        </p:txBody>
      </p:sp>
      <p:sp>
        <p:nvSpPr>
          <p:cNvPr id="907" name="Google Shape;907;p105"/>
          <p:cNvSpPr/>
          <p:nvPr/>
        </p:nvSpPr>
        <p:spPr>
          <a:xfrm>
            <a:off x="814088" y="3230825"/>
            <a:ext cx="429300" cy="3834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05"/>
          <p:cNvSpPr/>
          <p:nvPr/>
        </p:nvSpPr>
        <p:spPr>
          <a:xfrm>
            <a:off x="874683" y="3265745"/>
            <a:ext cx="429300" cy="3834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000" b="1">
                <a:solidFill>
                  <a:schemeClr val="accent1"/>
                </a:solidFill>
                <a:latin typeface="Montserrat"/>
                <a:ea typeface="Montserrat"/>
                <a:cs typeface="Montserrat"/>
                <a:sym typeface="Montserrat"/>
              </a:rPr>
              <a:t>3</a:t>
            </a:r>
            <a:endParaRPr sz="1000" b="1">
              <a:solidFill>
                <a:schemeClr val="accent1"/>
              </a:solidFill>
              <a:latin typeface="Montserrat"/>
              <a:ea typeface="Montserrat"/>
              <a:cs typeface="Montserrat"/>
              <a:sym typeface="Montserrat"/>
            </a:endParaRPr>
          </a:p>
        </p:txBody>
      </p:sp>
      <p:sp>
        <p:nvSpPr>
          <p:cNvPr id="909" name="Google Shape;909;p105"/>
          <p:cNvSpPr/>
          <p:nvPr/>
        </p:nvSpPr>
        <p:spPr>
          <a:xfrm>
            <a:off x="814088" y="3748575"/>
            <a:ext cx="429300" cy="3834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05"/>
          <p:cNvSpPr/>
          <p:nvPr/>
        </p:nvSpPr>
        <p:spPr>
          <a:xfrm>
            <a:off x="874683" y="3783495"/>
            <a:ext cx="429300" cy="3834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000" b="1">
                <a:solidFill>
                  <a:schemeClr val="accent1"/>
                </a:solidFill>
                <a:latin typeface="Montserrat"/>
                <a:ea typeface="Montserrat"/>
                <a:cs typeface="Montserrat"/>
                <a:sym typeface="Montserrat"/>
              </a:rPr>
              <a:t>4</a:t>
            </a:r>
            <a:endParaRPr sz="1000" b="1">
              <a:solidFill>
                <a:schemeClr val="accent1"/>
              </a:solidFill>
              <a:latin typeface="Montserrat"/>
              <a:ea typeface="Montserrat"/>
              <a:cs typeface="Montserrat"/>
              <a:sym typeface="Montserrat"/>
            </a:endParaRPr>
          </a:p>
        </p:txBody>
      </p:sp>
      <p:sp>
        <p:nvSpPr>
          <p:cNvPr id="911" name="Google Shape;911;p105"/>
          <p:cNvSpPr/>
          <p:nvPr/>
        </p:nvSpPr>
        <p:spPr>
          <a:xfrm>
            <a:off x="811075" y="4266325"/>
            <a:ext cx="429300" cy="3834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05"/>
          <p:cNvSpPr/>
          <p:nvPr/>
        </p:nvSpPr>
        <p:spPr>
          <a:xfrm>
            <a:off x="871670" y="4301245"/>
            <a:ext cx="429300" cy="3834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000" b="1">
                <a:solidFill>
                  <a:schemeClr val="accent1"/>
                </a:solidFill>
                <a:latin typeface="Montserrat"/>
                <a:ea typeface="Montserrat"/>
                <a:cs typeface="Montserrat"/>
                <a:sym typeface="Montserrat"/>
              </a:rPr>
              <a:t>5</a:t>
            </a:r>
            <a:endParaRPr sz="1000" b="1">
              <a:solidFill>
                <a:schemeClr val="accent1"/>
              </a:solidFill>
              <a:latin typeface="Montserrat"/>
              <a:ea typeface="Montserrat"/>
              <a:cs typeface="Montserrat"/>
              <a:sym typeface="Montserrat"/>
            </a:endParaRPr>
          </a:p>
        </p:txBody>
      </p:sp>
      <p:sp>
        <p:nvSpPr>
          <p:cNvPr id="913" name="Google Shape;913;p105"/>
          <p:cNvSpPr txBox="1"/>
          <p:nvPr/>
        </p:nvSpPr>
        <p:spPr>
          <a:xfrm>
            <a:off x="1439900" y="2252600"/>
            <a:ext cx="3000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100"/>
              </a:spcAft>
              <a:buNone/>
            </a:pPr>
            <a:r>
              <a:rPr lang="en-US" sz="1000" b="1">
                <a:solidFill>
                  <a:schemeClr val="accent1"/>
                </a:solidFill>
                <a:latin typeface="Montserrat"/>
                <a:ea typeface="Montserrat"/>
                <a:cs typeface="Montserrat"/>
                <a:sym typeface="Montserrat"/>
              </a:rPr>
              <a:t>Collect</a:t>
            </a:r>
            <a:r>
              <a:rPr lang="en-US" sz="1000" b="1">
                <a:latin typeface="Montserrat"/>
                <a:ea typeface="Montserrat"/>
                <a:cs typeface="Montserrat"/>
                <a:sym typeface="Montserrat"/>
              </a:rPr>
              <a:t> </a:t>
            </a:r>
            <a:r>
              <a:rPr lang="en-US" sz="1000">
                <a:latin typeface="Montserrat"/>
                <a:ea typeface="Montserrat"/>
                <a:cs typeface="Montserrat"/>
                <a:sym typeface="Montserrat"/>
              </a:rPr>
              <a:t>data from a variety of sources</a:t>
            </a:r>
            <a:endParaRPr sz="1000">
              <a:latin typeface="Montserrat"/>
              <a:ea typeface="Montserrat"/>
              <a:cs typeface="Montserrat"/>
              <a:sym typeface="Montserrat"/>
            </a:endParaRPr>
          </a:p>
        </p:txBody>
      </p:sp>
      <p:sp>
        <p:nvSpPr>
          <p:cNvPr id="914" name="Google Shape;914;p105"/>
          <p:cNvSpPr txBox="1"/>
          <p:nvPr/>
        </p:nvSpPr>
        <p:spPr>
          <a:xfrm>
            <a:off x="1439900" y="2762688"/>
            <a:ext cx="3000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100"/>
              </a:spcAft>
              <a:buNone/>
            </a:pPr>
            <a:r>
              <a:rPr lang="en-US" sz="1000" b="1">
                <a:solidFill>
                  <a:schemeClr val="accent1"/>
                </a:solidFill>
                <a:latin typeface="Montserrat"/>
                <a:ea typeface="Montserrat"/>
                <a:cs typeface="Montserrat"/>
                <a:sym typeface="Montserrat"/>
              </a:rPr>
              <a:t>Store</a:t>
            </a:r>
            <a:r>
              <a:rPr lang="en-US" sz="1000">
                <a:latin typeface="Montserrat"/>
                <a:ea typeface="Montserrat"/>
                <a:cs typeface="Montserrat"/>
                <a:sym typeface="Montserrat"/>
              </a:rPr>
              <a:t> data at a centralized location</a:t>
            </a:r>
            <a:endParaRPr sz="1000">
              <a:latin typeface="Montserrat"/>
              <a:ea typeface="Montserrat"/>
              <a:cs typeface="Montserrat"/>
              <a:sym typeface="Montserrat"/>
            </a:endParaRPr>
          </a:p>
        </p:txBody>
      </p:sp>
      <p:sp>
        <p:nvSpPr>
          <p:cNvPr id="915" name="Google Shape;915;p105"/>
          <p:cNvSpPr txBox="1"/>
          <p:nvPr/>
        </p:nvSpPr>
        <p:spPr>
          <a:xfrm>
            <a:off x="1439900" y="3272800"/>
            <a:ext cx="3000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100"/>
              </a:spcAft>
              <a:buNone/>
            </a:pPr>
            <a:r>
              <a:rPr lang="en-US" sz="1000" b="1">
                <a:solidFill>
                  <a:schemeClr val="accent1"/>
                </a:solidFill>
                <a:latin typeface="Montserrat"/>
                <a:ea typeface="Montserrat"/>
                <a:cs typeface="Montserrat"/>
                <a:sym typeface="Montserrat"/>
              </a:rPr>
              <a:t>Process</a:t>
            </a:r>
            <a:r>
              <a:rPr lang="en-US" sz="1000">
                <a:latin typeface="Montserrat"/>
                <a:ea typeface="Montserrat"/>
                <a:cs typeface="Montserrat"/>
                <a:sym typeface="Montserrat"/>
              </a:rPr>
              <a:t> data quickly and efficiently</a:t>
            </a:r>
            <a:endParaRPr sz="1000">
              <a:latin typeface="Montserrat"/>
              <a:ea typeface="Montserrat"/>
              <a:cs typeface="Montserrat"/>
              <a:sym typeface="Montserrat"/>
            </a:endParaRPr>
          </a:p>
        </p:txBody>
      </p:sp>
      <p:sp>
        <p:nvSpPr>
          <p:cNvPr id="916" name="Google Shape;916;p105"/>
          <p:cNvSpPr txBox="1"/>
          <p:nvPr/>
        </p:nvSpPr>
        <p:spPr>
          <a:xfrm>
            <a:off x="1439900" y="3799200"/>
            <a:ext cx="3000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100"/>
              </a:spcAft>
              <a:buNone/>
            </a:pPr>
            <a:r>
              <a:rPr lang="en-US" sz="1000" b="1">
                <a:solidFill>
                  <a:schemeClr val="accent1"/>
                </a:solidFill>
                <a:latin typeface="Montserrat"/>
                <a:ea typeface="Montserrat"/>
                <a:cs typeface="Montserrat"/>
                <a:sym typeface="Montserrat"/>
              </a:rPr>
              <a:t>Analyze</a:t>
            </a:r>
            <a:r>
              <a:rPr lang="en-US" sz="1000">
                <a:latin typeface="Montserrat"/>
                <a:ea typeface="Montserrat"/>
                <a:cs typeface="Montserrat"/>
                <a:sym typeface="Montserrat"/>
              </a:rPr>
              <a:t> data to identify patterns and trends</a:t>
            </a:r>
            <a:endParaRPr sz="1000">
              <a:latin typeface="Montserrat"/>
              <a:ea typeface="Montserrat"/>
              <a:cs typeface="Montserrat"/>
              <a:sym typeface="Montserrat"/>
            </a:endParaRPr>
          </a:p>
        </p:txBody>
      </p:sp>
      <p:sp>
        <p:nvSpPr>
          <p:cNvPr id="917" name="Google Shape;917;p105"/>
          <p:cNvSpPr txBox="1"/>
          <p:nvPr/>
        </p:nvSpPr>
        <p:spPr>
          <a:xfrm>
            <a:off x="1439900" y="4317450"/>
            <a:ext cx="3130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100"/>
              </a:spcAft>
              <a:buNone/>
            </a:pPr>
            <a:r>
              <a:rPr lang="en-US" sz="1000" b="1">
                <a:solidFill>
                  <a:schemeClr val="accent1"/>
                </a:solidFill>
                <a:latin typeface="Montserrat"/>
                <a:ea typeface="Montserrat"/>
                <a:cs typeface="Montserrat"/>
                <a:sym typeface="Montserrat"/>
              </a:rPr>
              <a:t>Visualize</a:t>
            </a:r>
            <a:r>
              <a:rPr lang="en-US" sz="1000">
                <a:latin typeface="Montserrat"/>
                <a:ea typeface="Montserrat"/>
                <a:cs typeface="Montserrat"/>
                <a:sym typeface="Montserrat"/>
              </a:rPr>
              <a:t> data to make it easier to understand</a:t>
            </a:r>
            <a:endParaRPr sz="10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0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US">
                <a:solidFill>
                  <a:srgbClr val="000000"/>
                </a:solidFill>
              </a:rPr>
              <a:t>What is Big Data?</a:t>
            </a:r>
            <a:endParaRPr>
              <a:solidFill>
                <a:srgbClr val="000000"/>
              </a:solidFill>
            </a:endParaRPr>
          </a:p>
        </p:txBody>
      </p:sp>
      <p:sp>
        <p:nvSpPr>
          <p:cNvPr id="923" name="Google Shape;923;p106"/>
          <p:cNvSpPr/>
          <p:nvPr/>
        </p:nvSpPr>
        <p:spPr>
          <a:xfrm>
            <a:off x="6646353" y="1732711"/>
            <a:ext cx="602400" cy="544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06"/>
          <p:cNvSpPr/>
          <p:nvPr/>
        </p:nvSpPr>
        <p:spPr>
          <a:xfrm>
            <a:off x="6646353" y="2703383"/>
            <a:ext cx="602400" cy="544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06"/>
          <p:cNvSpPr/>
          <p:nvPr/>
        </p:nvSpPr>
        <p:spPr>
          <a:xfrm>
            <a:off x="6646353" y="3674054"/>
            <a:ext cx="602400" cy="544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6" name="Google Shape;926;p106"/>
          <p:cNvCxnSpPr>
            <a:stCxn id="927" idx="6"/>
            <a:endCxn id="923" idx="2"/>
          </p:cNvCxnSpPr>
          <p:nvPr/>
        </p:nvCxnSpPr>
        <p:spPr>
          <a:xfrm rot="10800000" flipH="1">
            <a:off x="5792052" y="2004893"/>
            <a:ext cx="854400" cy="970800"/>
          </a:xfrm>
          <a:prstGeom prst="bentConnector3">
            <a:avLst>
              <a:gd name="adj1" fmla="val 49984"/>
            </a:avLst>
          </a:prstGeom>
          <a:noFill/>
          <a:ln w="9525" cap="flat" cmpd="sng">
            <a:solidFill>
              <a:srgbClr val="A7A7A7"/>
            </a:solidFill>
            <a:prstDash val="dot"/>
            <a:round/>
            <a:headEnd type="none" w="med" len="med"/>
            <a:tailEnd type="triangle" w="med" len="med"/>
          </a:ln>
        </p:spPr>
      </p:cxnSp>
      <p:cxnSp>
        <p:nvCxnSpPr>
          <p:cNvPr id="928" name="Google Shape;928;p106"/>
          <p:cNvCxnSpPr>
            <a:stCxn id="927" idx="6"/>
            <a:endCxn id="925" idx="2"/>
          </p:cNvCxnSpPr>
          <p:nvPr/>
        </p:nvCxnSpPr>
        <p:spPr>
          <a:xfrm>
            <a:off x="5792052" y="2975693"/>
            <a:ext cx="854400" cy="970500"/>
          </a:xfrm>
          <a:prstGeom prst="bentConnector3">
            <a:avLst>
              <a:gd name="adj1" fmla="val 49984"/>
            </a:avLst>
          </a:prstGeom>
          <a:noFill/>
          <a:ln w="9525" cap="flat" cmpd="sng">
            <a:solidFill>
              <a:srgbClr val="A7A7A7"/>
            </a:solidFill>
            <a:prstDash val="dot"/>
            <a:round/>
            <a:headEnd type="none" w="med" len="med"/>
            <a:tailEnd type="triangle" w="med" len="med"/>
          </a:ln>
        </p:spPr>
      </p:cxnSp>
      <p:cxnSp>
        <p:nvCxnSpPr>
          <p:cNvPr id="929" name="Google Shape;929;p106"/>
          <p:cNvCxnSpPr>
            <a:stCxn id="927" idx="6"/>
            <a:endCxn id="924" idx="2"/>
          </p:cNvCxnSpPr>
          <p:nvPr/>
        </p:nvCxnSpPr>
        <p:spPr>
          <a:xfrm>
            <a:off x="5792052" y="2975693"/>
            <a:ext cx="854400" cy="600"/>
          </a:xfrm>
          <a:prstGeom prst="bentConnector3">
            <a:avLst>
              <a:gd name="adj1" fmla="val 49984"/>
            </a:avLst>
          </a:prstGeom>
          <a:noFill/>
          <a:ln w="9525" cap="flat" cmpd="sng">
            <a:solidFill>
              <a:srgbClr val="A7A7A7"/>
            </a:solidFill>
            <a:prstDash val="dot"/>
            <a:round/>
            <a:headEnd type="none" w="med" len="med"/>
            <a:tailEnd type="triangle" w="med" len="med"/>
          </a:ln>
        </p:spPr>
      </p:cxnSp>
      <p:pic>
        <p:nvPicPr>
          <p:cNvPr id="930" name="Google Shape;930;p106"/>
          <p:cNvPicPr preferRelativeResize="0"/>
          <p:nvPr/>
        </p:nvPicPr>
        <p:blipFill>
          <a:blip r:embed="rId3">
            <a:alphaModFix/>
          </a:blip>
          <a:stretch>
            <a:fillRect/>
          </a:stretch>
        </p:blipFill>
        <p:spPr>
          <a:xfrm>
            <a:off x="6786113" y="1850692"/>
            <a:ext cx="323402" cy="308504"/>
          </a:xfrm>
          <a:prstGeom prst="rect">
            <a:avLst/>
          </a:prstGeom>
          <a:noFill/>
          <a:ln>
            <a:noFill/>
          </a:ln>
        </p:spPr>
      </p:pic>
      <p:pic>
        <p:nvPicPr>
          <p:cNvPr id="931" name="Google Shape;931;p106"/>
          <p:cNvPicPr preferRelativeResize="0"/>
          <p:nvPr/>
        </p:nvPicPr>
        <p:blipFill>
          <a:blip r:embed="rId4">
            <a:alphaModFix/>
          </a:blip>
          <a:stretch>
            <a:fillRect/>
          </a:stretch>
        </p:blipFill>
        <p:spPr>
          <a:xfrm>
            <a:off x="6786113" y="2821363"/>
            <a:ext cx="323402" cy="308504"/>
          </a:xfrm>
          <a:prstGeom prst="rect">
            <a:avLst/>
          </a:prstGeom>
          <a:noFill/>
          <a:ln>
            <a:noFill/>
          </a:ln>
        </p:spPr>
      </p:pic>
      <p:pic>
        <p:nvPicPr>
          <p:cNvPr id="932" name="Google Shape;932;p106"/>
          <p:cNvPicPr preferRelativeResize="0"/>
          <p:nvPr/>
        </p:nvPicPr>
        <p:blipFill>
          <a:blip r:embed="rId5">
            <a:alphaModFix/>
          </a:blip>
          <a:stretch>
            <a:fillRect/>
          </a:stretch>
        </p:blipFill>
        <p:spPr>
          <a:xfrm>
            <a:off x="6786136" y="3792057"/>
            <a:ext cx="323402" cy="308504"/>
          </a:xfrm>
          <a:prstGeom prst="rect">
            <a:avLst/>
          </a:prstGeom>
          <a:noFill/>
          <a:ln>
            <a:noFill/>
          </a:ln>
        </p:spPr>
      </p:pic>
      <p:sp>
        <p:nvSpPr>
          <p:cNvPr id="933" name="Google Shape;933;p106"/>
          <p:cNvSpPr txBox="1"/>
          <p:nvPr/>
        </p:nvSpPr>
        <p:spPr>
          <a:xfrm>
            <a:off x="7249198" y="1843406"/>
            <a:ext cx="1161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latin typeface="Montserrat"/>
                <a:ea typeface="Montserrat"/>
                <a:cs typeface="Montserrat"/>
                <a:sym typeface="Montserrat"/>
              </a:rPr>
              <a:t>Patterns</a:t>
            </a:r>
            <a:endParaRPr sz="900" b="1">
              <a:latin typeface="Montserrat"/>
              <a:ea typeface="Montserrat"/>
              <a:cs typeface="Montserrat"/>
              <a:sym typeface="Montserrat"/>
            </a:endParaRPr>
          </a:p>
        </p:txBody>
      </p:sp>
      <p:sp>
        <p:nvSpPr>
          <p:cNvPr id="934" name="Google Shape;934;p106"/>
          <p:cNvSpPr txBox="1"/>
          <p:nvPr/>
        </p:nvSpPr>
        <p:spPr>
          <a:xfrm>
            <a:off x="7249198" y="2810214"/>
            <a:ext cx="1161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latin typeface="Montserrat"/>
                <a:ea typeface="Montserrat"/>
                <a:cs typeface="Montserrat"/>
                <a:sym typeface="Montserrat"/>
              </a:rPr>
              <a:t>Trends</a:t>
            </a:r>
            <a:endParaRPr sz="900" b="1">
              <a:latin typeface="Montserrat"/>
              <a:ea typeface="Montserrat"/>
              <a:cs typeface="Montserrat"/>
              <a:sym typeface="Montserrat"/>
            </a:endParaRPr>
          </a:p>
        </p:txBody>
      </p:sp>
      <p:sp>
        <p:nvSpPr>
          <p:cNvPr id="935" name="Google Shape;935;p106"/>
          <p:cNvSpPr txBox="1"/>
          <p:nvPr/>
        </p:nvSpPr>
        <p:spPr>
          <a:xfrm>
            <a:off x="7249223" y="3784739"/>
            <a:ext cx="1161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latin typeface="Montserrat"/>
                <a:ea typeface="Montserrat"/>
                <a:cs typeface="Montserrat"/>
                <a:sym typeface="Montserrat"/>
              </a:rPr>
              <a:t>Insights</a:t>
            </a:r>
            <a:endParaRPr sz="900" b="1">
              <a:latin typeface="Montserrat"/>
              <a:ea typeface="Montserrat"/>
              <a:cs typeface="Montserrat"/>
              <a:sym typeface="Montserrat"/>
            </a:endParaRPr>
          </a:p>
        </p:txBody>
      </p:sp>
      <p:grpSp>
        <p:nvGrpSpPr>
          <p:cNvPr id="936" name="Google Shape;936;p106"/>
          <p:cNvGrpSpPr/>
          <p:nvPr/>
        </p:nvGrpSpPr>
        <p:grpSpPr>
          <a:xfrm>
            <a:off x="3516489" y="1906706"/>
            <a:ext cx="2361954" cy="2482391"/>
            <a:chOff x="2252019" y="1459673"/>
            <a:chExt cx="1170153" cy="1215666"/>
          </a:xfrm>
        </p:grpSpPr>
        <p:sp>
          <p:nvSpPr>
            <p:cNvPr id="927" name="Google Shape;927;p106"/>
            <p:cNvSpPr/>
            <p:nvPr/>
          </p:nvSpPr>
          <p:spPr>
            <a:xfrm>
              <a:off x="2306573" y="1459673"/>
              <a:ext cx="1072800" cy="10470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7" name="Google Shape;937;p106"/>
            <p:cNvPicPr preferRelativeResize="0"/>
            <p:nvPr/>
          </p:nvPicPr>
          <p:blipFill>
            <a:blip r:embed="rId6">
              <a:alphaModFix/>
            </a:blip>
            <a:stretch>
              <a:fillRect/>
            </a:stretch>
          </p:blipFill>
          <p:spPr>
            <a:xfrm>
              <a:off x="2252019" y="2191772"/>
              <a:ext cx="204394" cy="212837"/>
            </a:xfrm>
            <a:prstGeom prst="rect">
              <a:avLst/>
            </a:prstGeom>
            <a:noFill/>
            <a:ln>
              <a:noFill/>
            </a:ln>
          </p:spPr>
        </p:pic>
        <p:pic>
          <p:nvPicPr>
            <p:cNvPr id="938" name="Google Shape;938;p106"/>
            <p:cNvPicPr preferRelativeResize="0"/>
            <p:nvPr/>
          </p:nvPicPr>
          <p:blipFill>
            <a:blip r:embed="rId6">
              <a:alphaModFix/>
            </a:blip>
            <a:stretch>
              <a:fillRect/>
            </a:stretch>
          </p:blipFill>
          <p:spPr>
            <a:xfrm>
              <a:off x="2330901" y="2271673"/>
              <a:ext cx="204394" cy="212837"/>
            </a:xfrm>
            <a:prstGeom prst="rect">
              <a:avLst/>
            </a:prstGeom>
            <a:noFill/>
            <a:ln>
              <a:noFill/>
            </a:ln>
          </p:spPr>
        </p:pic>
        <p:pic>
          <p:nvPicPr>
            <p:cNvPr id="939" name="Google Shape;939;p106"/>
            <p:cNvPicPr preferRelativeResize="0"/>
            <p:nvPr/>
          </p:nvPicPr>
          <p:blipFill>
            <a:blip r:embed="rId6">
              <a:alphaModFix/>
            </a:blip>
            <a:stretch>
              <a:fillRect/>
            </a:stretch>
          </p:blipFill>
          <p:spPr>
            <a:xfrm>
              <a:off x="2421464" y="2339923"/>
              <a:ext cx="204394" cy="212837"/>
            </a:xfrm>
            <a:prstGeom prst="rect">
              <a:avLst/>
            </a:prstGeom>
            <a:noFill/>
            <a:ln>
              <a:noFill/>
            </a:ln>
          </p:spPr>
        </p:pic>
        <p:pic>
          <p:nvPicPr>
            <p:cNvPr id="940" name="Google Shape;940;p106"/>
            <p:cNvPicPr preferRelativeResize="0"/>
            <p:nvPr/>
          </p:nvPicPr>
          <p:blipFill>
            <a:blip r:embed="rId6">
              <a:alphaModFix/>
            </a:blip>
            <a:stretch>
              <a:fillRect/>
            </a:stretch>
          </p:blipFill>
          <p:spPr>
            <a:xfrm>
              <a:off x="2535297" y="2404608"/>
              <a:ext cx="204394" cy="212837"/>
            </a:xfrm>
            <a:prstGeom prst="rect">
              <a:avLst/>
            </a:prstGeom>
            <a:noFill/>
            <a:ln>
              <a:noFill/>
            </a:ln>
          </p:spPr>
        </p:pic>
        <p:pic>
          <p:nvPicPr>
            <p:cNvPr id="941" name="Google Shape;941;p106"/>
            <p:cNvPicPr preferRelativeResize="0"/>
            <p:nvPr/>
          </p:nvPicPr>
          <p:blipFill>
            <a:blip r:embed="rId6">
              <a:alphaModFix/>
            </a:blip>
            <a:stretch>
              <a:fillRect/>
            </a:stretch>
          </p:blipFill>
          <p:spPr>
            <a:xfrm>
              <a:off x="2660833" y="2462502"/>
              <a:ext cx="204394" cy="212837"/>
            </a:xfrm>
            <a:prstGeom prst="rect">
              <a:avLst/>
            </a:prstGeom>
            <a:noFill/>
            <a:ln>
              <a:noFill/>
            </a:ln>
          </p:spPr>
        </p:pic>
        <p:pic>
          <p:nvPicPr>
            <p:cNvPr id="942" name="Google Shape;942;p106"/>
            <p:cNvPicPr preferRelativeResize="0"/>
            <p:nvPr/>
          </p:nvPicPr>
          <p:blipFill>
            <a:blip r:embed="rId6">
              <a:alphaModFix/>
            </a:blip>
            <a:stretch>
              <a:fillRect/>
            </a:stretch>
          </p:blipFill>
          <p:spPr>
            <a:xfrm>
              <a:off x="3217778" y="2191772"/>
              <a:ext cx="204394" cy="212837"/>
            </a:xfrm>
            <a:prstGeom prst="rect">
              <a:avLst/>
            </a:prstGeom>
            <a:noFill/>
            <a:ln>
              <a:noFill/>
            </a:ln>
          </p:spPr>
        </p:pic>
        <p:pic>
          <p:nvPicPr>
            <p:cNvPr id="943" name="Google Shape;943;p106"/>
            <p:cNvPicPr preferRelativeResize="0"/>
            <p:nvPr/>
          </p:nvPicPr>
          <p:blipFill>
            <a:blip r:embed="rId6">
              <a:alphaModFix/>
            </a:blip>
            <a:stretch>
              <a:fillRect/>
            </a:stretch>
          </p:blipFill>
          <p:spPr>
            <a:xfrm>
              <a:off x="3133427" y="2271673"/>
              <a:ext cx="204394" cy="212837"/>
            </a:xfrm>
            <a:prstGeom prst="rect">
              <a:avLst/>
            </a:prstGeom>
            <a:noFill/>
            <a:ln>
              <a:noFill/>
            </a:ln>
          </p:spPr>
        </p:pic>
        <p:pic>
          <p:nvPicPr>
            <p:cNvPr id="944" name="Google Shape;944;p106"/>
            <p:cNvPicPr preferRelativeResize="0"/>
            <p:nvPr/>
          </p:nvPicPr>
          <p:blipFill>
            <a:blip r:embed="rId6">
              <a:alphaModFix/>
            </a:blip>
            <a:stretch>
              <a:fillRect/>
            </a:stretch>
          </p:blipFill>
          <p:spPr>
            <a:xfrm>
              <a:off x="3043270" y="2339923"/>
              <a:ext cx="204394" cy="212837"/>
            </a:xfrm>
            <a:prstGeom prst="rect">
              <a:avLst/>
            </a:prstGeom>
            <a:noFill/>
            <a:ln>
              <a:noFill/>
            </a:ln>
          </p:spPr>
        </p:pic>
        <p:pic>
          <p:nvPicPr>
            <p:cNvPr id="945" name="Google Shape;945;p106"/>
            <p:cNvPicPr preferRelativeResize="0"/>
            <p:nvPr/>
          </p:nvPicPr>
          <p:blipFill>
            <a:blip r:embed="rId6">
              <a:alphaModFix/>
            </a:blip>
            <a:stretch>
              <a:fillRect/>
            </a:stretch>
          </p:blipFill>
          <p:spPr>
            <a:xfrm>
              <a:off x="2929032" y="2404608"/>
              <a:ext cx="204394" cy="212837"/>
            </a:xfrm>
            <a:prstGeom prst="rect">
              <a:avLst/>
            </a:prstGeom>
            <a:noFill/>
            <a:ln>
              <a:noFill/>
            </a:ln>
          </p:spPr>
        </p:pic>
        <p:pic>
          <p:nvPicPr>
            <p:cNvPr id="946" name="Google Shape;946;p106"/>
            <p:cNvPicPr preferRelativeResize="0"/>
            <p:nvPr/>
          </p:nvPicPr>
          <p:blipFill>
            <a:blip r:embed="rId6">
              <a:alphaModFix/>
            </a:blip>
            <a:stretch>
              <a:fillRect/>
            </a:stretch>
          </p:blipFill>
          <p:spPr>
            <a:xfrm>
              <a:off x="2834362" y="2462502"/>
              <a:ext cx="204394" cy="212837"/>
            </a:xfrm>
            <a:prstGeom prst="rect">
              <a:avLst/>
            </a:prstGeom>
            <a:noFill/>
            <a:ln>
              <a:noFill/>
            </a:ln>
          </p:spPr>
        </p:pic>
        <p:pic>
          <p:nvPicPr>
            <p:cNvPr id="947" name="Google Shape;947;p106"/>
            <p:cNvPicPr preferRelativeResize="0"/>
            <p:nvPr/>
          </p:nvPicPr>
          <p:blipFill>
            <a:blip r:embed="rId7">
              <a:alphaModFix/>
            </a:blip>
            <a:stretch>
              <a:fillRect/>
            </a:stretch>
          </p:blipFill>
          <p:spPr>
            <a:xfrm>
              <a:off x="2590818" y="1796213"/>
              <a:ext cx="504214" cy="475460"/>
            </a:xfrm>
            <a:prstGeom prst="rect">
              <a:avLst/>
            </a:prstGeom>
            <a:noFill/>
            <a:ln>
              <a:noFill/>
            </a:ln>
          </p:spPr>
        </p:pic>
        <p:sp>
          <p:nvSpPr>
            <p:cNvPr id="948" name="Google Shape;948;p106"/>
            <p:cNvSpPr txBox="1"/>
            <p:nvPr/>
          </p:nvSpPr>
          <p:spPr>
            <a:xfrm>
              <a:off x="2494944" y="1586539"/>
              <a:ext cx="695700" cy="18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Montserrat"/>
                  <a:ea typeface="Montserrat"/>
                  <a:cs typeface="Montserrat"/>
                  <a:sym typeface="Montserrat"/>
                </a:rPr>
                <a:t>Big Data</a:t>
              </a:r>
              <a:endParaRPr sz="1200" b="1">
                <a:solidFill>
                  <a:schemeClr val="accent1"/>
                </a:solidFill>
                <a:latin typeface="Montserrat"/>
                <a:ea typeface="Montserrat"/>
                <a:cs typeface="Montserrat"/>
                <a:sym typeface="Montserrat"/>
              </a:endParaRPr>
            </a:p>
          </p:txBody>
        </p:sp>
      </p:grpSp>
      <p:sp>
        <p:nvSpPr>
          <p:cNvPr id="949" name="Google Shape;949;p106"/>
          <p:cNvSpPr/>
          <p:nvPr/>
        </p:nvSpPr>
        <p:spPr>
          <a:xfrm>
            <a:off x="1895023" y="1432050"/>
            <a:ext cx="602400" cy="544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6"/>
          <p:cNvSpPr/>
          <p:nvPr/>
        </p:nvSpPr>
        <p:spPr>
          <a:xfrm>
            <a:off x="1895023" y="2279952"/>
            <a:ext cx="602400" cy="544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06"/>
          <p:cNvSpPr/>
          <p:nvPr/>
        </p:nvSpPr>
        <p:spPr>
          <a:xfrm>
            <a:off x="1895023" y="3127854"/>
            <a:ext cx="602400" cy="544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06"/>
          <p:cNvSpPr/>
          <p:nvPr/>
        </p:nvSpPr>
        <p:spPr>
          <a:xfrm>
            <a:off x="1895023" y="3975756"/>
            <a:ext cx="602400" cy="5445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 name="Google Shape;953;p106"/>
          <p:cNvCxnSpPr>
            <a:stCxn id="949" idx="6"/>
            <a:endCxn id="927" idx="2"/>
          </p:cNvCxnSpPr>
          <p:nvPr/>
        </p:nvCxnSpPr>
        <p:spPr>
          <a:xfrm>
            <a:off x="2497423" y="1704300"/>
            <a:ext cx="1129200" cy="1271400"/>
          </a:xfrm>
          <a:prstGeom prst="curvedConnector3">
            <a:avLst>
              <a:gd name="adj1" fmla="val 49990"/>
            </a:avLst>
          </a:prstGeom>
          <a:noFill/>
          <a:ln w="9525" cap="flat" cmpd="sng">
            <a:solidFill>
              <a:srgbClr val="A7A7A7"/>
            </a:solidFill>
            <a:prstDash val="dot"/>
            <a:round/>
            <a:headEnd type="none" w="med" len="med"/>
            <a:tailEnd type="triangle" w="med" len="med"/>
          </a:ln>
        </p:spPr>
      </p:cxnSp>
      <p:cxnSp>
        <p:nvCxnSpPr>
          <p:cNvPr id="954" name="Google Shape;954;p106"/>
          <p:cNvCxnSpPr>
            <a:stCxn id="952" idx="6"/>
            <a:endCxn id="927" idx="2"/>
          </p:cNvCxnSpPr>
          <p:nvPr/>
        </p:nvCxnSpPr>
        <p:spPr>
          <a:xfrm rot="10800000" flipH="1">
            <a:off x="2497423" y="2975706"/>
            <a:ext cx="1129200" cy="1272300"/>
          </a:xfrm>
          <a:prstGeom prst="curvedConnector3">
            <a:avLst>
              <a:gd name="adj1" fmla="val 49990"/>
            </a:avLst>
          </a:prstGeom>
          <a:noFill/>
          <a:ln w="9525" cap="flat" cmpd="sng">
            <a:solidFill>
              <a:srgbClr val="A7A7A7"/>
            </a:solidFill>
            <a:prstDash val="dot"/>
            <a:round/>
            <a:headEnd type="none" w="med" len="med"/>
            <a:tailEnd type="triangle" w="med" len="med"/>
          </a:ln>
        </p:spPr>
      </p:cxnSp>
      <p:cxnSp>
        <p:nvCxnSpPr>
          <p:cNvPr id="955" name="Google Shape;955;p106"/>
          <p:cNvCxnSpPr>
            <a:stCxn id="950" idx="6"/>
            <a:endCxn id="927" idx="2"/>
          </p:cNvCxnSpPr>
          <p:nvPr/>
        </p:nvCxnSpPr>
        <p:spPr>
          <a:xfrm>
            <a:off x="2497423" y="2552202"/>
            <a:ext cx="1129200" cy="423600"/>
          </a:xfrm>
          <a:prstGeom prst="curvedConnector3">
            <a:avLst>
              <a:gd name="adj1" fmla="val 49990"/>
            </a:avLst>
          </a:prstGeom>
          <a:noFill/>
          <a:ln w="9525" cap="flat" cmpd="sng">
            <a:solidFill>
              <a:srgbClr val="A7A7A7"/>
            </a:solidFill>
            <a:prstDash val="dot"/>
            <a:round/>
            <a:headEnd type="none" w="med" len="med"/>
            <a:tailEnd type="triangle" w="med" len="med"/>
          </a:ln>
        </p:spPr>
      </p:cxnSp>
      <p:cxnSp>
        <p:nvCxnSpPr>
          <p:cNvPr id="956" name="Google Shape;956;p106"/>
          <p:cNvCxnSpPr>
            <a:stCxn id="951" idx="6"/>
            <a:endCxn id="927" idx="2"/>
          </p:cNvCxnSpPr>
          <p:nvPr/>
        </p:nvCxnSpPr>
        <p:spPr>
          <a:xfrm rot="10800000" flipH="1">
            <a:off x="2497423" y="2975604"/>
            <a:ext cx="1129200" cy="424500"/>
          </a:xfrm>
          <a:prstGeom prst="curvedConnector3">
            <a:avLst>
              <a:gd name="adj1" fmla="val 49990"/>
            </a:avLst>
          </a:prstGeom>
          <a:noFill/>
          <a:ln w="9525" cap="flat" cmpd="sng">
            <a:solidFill>
              <a:srgbClr val="A7A7A7"/>
            </a:solidFill>
            <a:prstDash val="dot"/>
            <a:round/>
            <a:headEnd type="none" w="med" len="med"/>
            <a:tailEnd type="triangle" w="med" len="med"/>
          </a:ln>
        </p:spPr>
      </p:cxnSp>
      <p:pic>
        <p:nvPicPr>
          <p:cNvPr id="957" name="Google Shape;957;p106"/>
          <p:cNvPicPr preferRelativeResize="0"/>
          <p:nvPr/>
        </p:nvPicPr>
        <p:blipFill>
          <a:blip r:embed="rId8">
            <a:alphaModFix/>
          </a:blip>
          <a:stretch>
            <a:fillRect/>
          </a:stretch>
        </p:blipFill>
        <p:spPr>
          <a:xfrm>
            <a:off x="2034783" y="1550031"/>
            <a:ext cx="323402" cy="308504"/>
          </a:xfrm>
          <a:prstGeom prst="rect">
            <a:avLst/>
          </a:prstGeom>
          <a:noFill/>
          <a:ln>
            <a:noFill/>
          </a:ln>
        </p:spPr>
      </p:pic>
      <p:pic>
        <p:nvPicPr>
          <p:cNvPr id="958" name="Google Shape;958;p106"/>
          <p:cNvPicPr preferRelativeResize="0"/>
          <p:nvPr/>
        </p:nvPicPr>
        <p:blipFill>
          <a:blip r:embed="rId9">
            <a:alphaModFix/>
          </a:blip>
          <a:stretch>
            <a:fillRect/>
          </a:stretch>
        </p:blipFill>
        <p:spPr>
          <a:xfrm>
            <a:off x="2034783" y="2397933"/>
            <a:ext cx="323402" cy="308504"/>
          </a:xfrm>
          <a:prstGeom prst="rect">
            <a:avLst/>
          </a:prstGeom>
          <a:noFill/>
          <a:ln>
            <a:noFill/>
          </a:ln>
        </p:spPr>
      </p:pic>
      <p:pic>
        <p:nvPicPr>
          <p:cNvPr id="959" name="Google Shape;959;p106"/>
          <p:cNvPicPr preferRelativeResize="0"/>
          <p:nvPr/>
        </p:nvPicPr>
        <p:blipFill>
          <a:blip r:embed="rId10">
            <a:alphaModFix/>
          </a:blip>
          <a:stretch>
            <a:fillRect/>
          </a:stretch>
        </p:blipFill>
        <p:spPr>
          <a:xfrm>
            <a:off x="2034806" y="3245835"/>
            <a:ext cx="323402" cy="308504"/>
          </a:xfrm>
          <a:prstGeom prst="rect">
            <a:avLst/>
          </a:prstGeom>
          <a:noFill/>
          <a:ln>
            <a:noFill/>
          </a:ln>
        </p:spPr>
      </p:pic>
      <p:pic>
        <p:nvPicPr>
          <p:cNvPr id="960" name="Google Shape;960;p106"/>
          <p:cNvPicPr preferRelativeResize="0"/>
          <p:nvPr/>
        </p:nvPicPr>
        <p:blipFill>
          <a:blip r:embed="rId11">
            <a:alphaModFix/>
          </a:blip>
          <a:stretch>
            <a:fillRect/>
          </a:stretch>
        </p:blipFill>
        <p:spPr>
          <a:xfrm>
            <a:off x="2034783" y="4093737"/>
            <a:ext cx="323402" cy="308504"/>
          </a:xfrm>
          <a:prstGeom prst="rect">
            <a:avLst/>
          </a:prstGeom>
          <a:noFill/>
          <a:ln>
            <a:noFill/>
          </a:ln>
        </p:spPr>
      </p:pic>
      <p:sp>
        <p:nvSpPr>
          <p:cNvPr id="961" name="Google Shape;961;p106"/>
          <p:cNvSpPr txBox="1"/>
          <p:nvPr/>
        </p:nvSpPr>
        <p:spPr>
          <a:xfrm>
            <a:off x="734225" y="1538936"/>
            <a:ext cx="11613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900" b="1">
                <a:latin typeface="Montserrat"/>
                <a:ea typeface="Montserrat"/>
                <a:cs typeface="Montserrat"/>
                <a:sym typeface="Montserrat"/>
              </a:rPr>
              <a:t>Sensor</a:t>
            </a:r>
            <a:br>
              <a:rPr lang="en-US" sz="900" b="1">
                <a:latin typeface="Montserrat"/>
                <a:ea typeface="Montserrat"/>
                <a:cs typeface="Montserrat"/>
                <a:sym typeface="Montserrat"/>
              </a:rPr>
            </a:br>
            <a:r>
              <a:rPr lang="en-US" sz="900" b="1">
                <a:latin typeface="Montserrat"/>
                <a:ea typeface="Montserrat"/>
                <a:cs typeface="Montserrat"/>
                <a:sym typeface="Montserrat"/>
              </a:rPr>
              <a:t>Data</a:t>
            </a:r>
            <a:endParaRPr sz="900" b="1">
              <a:latin typeface="Montserrat"/>
              <a:ea typeface="Montserrat"/>
              <a:cs typeface="Montserrat"/>
              <a:sym typeface="Montserrat"/>
            </a:endParaRPr>
          </a:p>
        </p:txBody>
      </p:sp>
      <p:sp>
        <p:nvSpPr>
          <p:cNvPr id="962" name="Google Shape;962;p106"/>
          <p:cNvSpPr txBox="1"/>
          <p:nvPr/>
        </p:nvSpPr>
        <p:spPr>
          <a:xfrm>
            <a:off x="734225" y="2321338"/>
            <a:ext cx="11613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900" b="1">
                <a:latin typeface="Montserrat"/>
                <a:ea typeface="Montserrat"/>
                <a:cs typeface="Montserrat"/>
                <a:sym typeface="Montserrat"/>
              </a:rPr>
              <a:t>Structured</a:t>
            </a:r>
            <a:endParaRPr sz="900" b="1">
              <a:latin typeface="Montserrat"/>
              <a:ea typeface="Montserrat"/>
              <a:cs typeface="Montserrat"/>
              <a:sym typeface="Montserrat"/>
            </a:endParaRPr>
          </a:p>
          <a:p>
            <a:pPr marL="0" lvl="0" indent="0" algn="r" rtl="0">
              <a:spcBef>
                <a:spcPts val="0"/>
              </a:spcBef>
              <a:spcAft>
                <a:spcPts val="0"/>
              </a:spcAft>
              <a:buNone/>
            </a:pPr>
            <a:r>
              <a:rPr lang="en-US" sz="900" b="1">
                <a:latin typeface="Montserrat"/>
                <a:ea typeface="Montserrat"/>
                <a:cs typeface="Montserrat"/>
                <a:sym typeface="Montserrat"/>
              </a:rPr>
              <a:t>Data</a:t>
            </a:r>
            <a:endParaRPr sz="900" b="1">
              <a:latin typeface="Montserrat"/>
              <a:ea typeface="Montserrat"/>
              <a:cs typeface="Montserrat"/>
              <a:sym typeface="Montserrat"/>
            </a:endParaRPr>
          </a:p>
        </p:txBody>
      </p:sp>
      <p:sp>
        <p:nvSpPr>
          <p:cNvPr id="963" name="Google Shape;963;p106"/>
          <p:cNvSpPr txBox="1"/>
          <p:nvPr/>
        </p:nvSpPr>
        <p:spPr>
          <a:xfrm>
            <a:off x="734275" y="3169261"/>
            <a:ext cx="11613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900" b="1">
                <a:latin typeface="Montserrat"/>
                <a:ea typeface="Montserrat"/>
                <a:cs typeface="Montserrat"/>
                <a:sym typeface="Montserrat"/>
              </a:rPr>
              <a:t>Financial</a:t>
            </a:r>
            <a:endParaRPr sz="900" b="1">
              <a:latin typeface="Montserrat"/>
              <a:ea typeface="Montserrat"/>
              <a:cs typeface="Montserrat"/>
              <a:sym typeface="Montserrat"/>
            </a:endParaRPr>
          </a:p>
          <a:p>
            <a:pPr marL="0" lvl="0" indent="0" algn="r" rtl="0">
              <a:spcBef>
                <a:spcPts val="0"/>
              </a:spcBef>
              <a:spcAft>
                <a:spcPts val="0"/>
              </a:spcAft>
              <a:buNone/>
            </a:pPr>
            <a:r>
              <a:rPr lang="en-US" sz="900" b="1">
                <a:latin typeface="Montserrat"/>
                <a:ea typeface="Montserrat"/>
                <a:cs typeface="Montserrat"/>
                <a:sym typeface="Montserrat"/>
              </a:rPr>
              <a:t>Data</a:t>
            </a:r>
            <a:endParaRPr sz="900" b="1">
              <a:latin typeface="Montserrat"/>
              <a:ea typeface="Montserrat"/>
              <a:cs typeface="Montserrat"/>
              <a:sym typeface="Montserrat"/>
            </a:endParaRPr>
          </a:p>
        </p:txBody>
      </p:sp>
      <p:sp>
        <p:nvSpPr>
          <p:cNvPr id="964" name="Google Shape;964;p106"/>
          <p:cNvSpPr txBox="1"/>
          <p:nvPr/>
        </p:nvSpPr>
        <p:spPr>
          <a:xfrm>
            <a:off x="734225" y="4086452"/>
            <a:ext cx="1161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900" b="1">
                <a:latin typeface="Montserrat"/>
                <a:ea typeface="Montserrat"/>
                <a:cs typeface="Montserrat"/>
                <a:sym typeface="Montserrat"/>
              </a:rPr>
              <a:t>Others</a:t>
            </a:r>
            <a:endParaRPr sz="900" b="1">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0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US">
                <a:solidFill>
                  <a:srgbClr val="000000"/>
                </a:solidFill>
              </a:rPr>
              <a:t>What is Big Data?</a:t>
            </a:r>
            <a:endParaRPr>
              <a:solidFill>
                <a:srgbClr val="000000"/>
              </a:solidFill>
            </a:endParaRPr>
          </a:p>
        </p:txBody>
      </p:sp>
      <p:sp>
        <p:nvSpPr>
          <p:cNvPr id="970" name="Google Shape;970;p107"/>
          <p:cNvSpPr/>
          <p:nvPr/>
        </p:nvSpPr>
        <p:spPr>
          <a:xfrm rot="5400000">
            <a:off x="2028839" y="3621950"/>
            <a:ext cx="1136700" cy="9936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1" name="Google Shape;971;p107"/>
          <p:cNvSpPr/>
          <p:nvPr/>
        </p:nvSpPr>
        <p:spPr>
          <a:xfrm rot="5400000">
            <a:off x="1314114" y="2570475"/>
            <a:ext cx="1136700" cy="9936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2" name="Google Shape;972;p107"/>
          <p:cNvSpPr/>
          <p:nvPr/>
        </p:nvSpPr>
        <p:spPr>
          <a:xfrm rot="5400000">
            <a:off x="572289" y="3636825"/>
            <a:ext cx="1136700" cy="9936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3" name="Google Shape;973;p107"/>
          <p:cNvSpPr/>
          <p:nvPr/>
        </p:nvSpPr>
        <p:spPr>
          <a:xfrm rot="5400000">
            <a:off x="1991064" y="1479725"/>
            <a:ext cx="1136700" cy="9936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4" name="Google Shape;974;p107"/>
          <p:cNvSpPr/>
          <p:nvPr/>
        </p:nvSpPr>
        <p:spPr>
          <a:xfrm rot="5400000">
            <a:off x="572307" y="1479725"/>
            <a:ext cx="1136700" cy="9936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5" name="Google Shape;975;p107"/>
          <p:cNvSpPr txBox="1"/>
          <p:nvPr/>
        </p:nvSpPr>
        <p:spPr>
          <a:xfrm>
            <a:off x="613700" y="1725664"/>
            <a:ext cx="1053900" cy="554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400"/>
              </a:spcBef>
              <a:spcAft>
                <a:spcPts val="0"/>
              </a:spcAft>
              <a:buNone/>
            </a:pPr>
            <a:r>
              <a:rPr lang="en-US" sz="600"/>
              <a:t>Can you find the information you are looking for?</a:t>
            </a:r>
            <a:endParaRPr sz="600"/>
          </a:p>
        </p:txBody>
      </p:sp>
      <p:sp>
        <p:nvSpPr>
          <p:cNvPr id="976" name="Google Shape;976;p107"/>
          <p:cNvSpPr txBox="1"/>
          <p:nvPr/>
        </p:nvSpPr>
        <p:spPr>
          <a:xfrm>
            <a:off x="762950" y="1495050"/>
            <a:ext cx="755400" cy="3693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1200" b="1">
                <a:solidFill>
                  <a:srgbClr val="F05A28"/>
                </a:solidFill>
              </a:rPr>
              <a:t>Volume</a:t>
            </a:r>
            <a:endParaRPr sz="1200">
              <a:solidFill>
                <a:srgbClr val="F05A28"/>
              </a:solidFill>
            </a:endParaRPr>
          </a:p>
        </p:txBody>
      </p:sp>
      <p:sp>
        <p:nvSpPr>
          <p:cNvPr id="977" name="Google Shape;977;p107"/>
          <p:cNvSpPr txBox="1"/>
          <p:nvPr/>
        </p:nvSpPr>
        <p:spPr>
          <a:xfrm>
            <a:off x="2143625" y="1495050"/>
            <a:ext cx="831600" cy="3693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1200" b="1">
                <a:solidFill>
                  <a:srgbClr val="F05A28"/>
                </a:solidFill>
              </a:rPr>
              <a:t>Velocity</a:t>
            </a:r>
            <a:endParaRPr sz="1200">
              <a:solidFill>
                <a:srgbClr val="F05A28"/>
              </a:solidFill>
            </a:endParaRPr>
          </a:p>
        </p:txBody>
      </p:sp>
      <p:sp>
        <p:nvSpPr>
          <p:cNvPr id="978" name="Google Shape;978;p107"/>
          <p:cNvSpPr txBox="1"/>
          <p:nvPr/>
        </p:nvSpPr>
        <p:spPr>
          <a:xfrm>
            <a:off x="724850" y="3675350"/>
            <a:ext cx="831600" cy="3693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1200" b="1">
                <a:solidFill>
                  <a:srgbClr val="F05A28"/>
                </a:solidFill>
              </a:rPr>
              <a:t>Variety</a:t>
            </a:r>
            <a:endParaRPr sz="1200">
              <a:solidFill>
                <a:srgbClr val="F05A28"/>
              </a:solidFill>
            </a:endParaRPr>
          </a:p>
        </p:txBody>
      </p:sp>
      <p:sp>
        <p:nvSpPr>
          <p:cNvPr id="979" name="Google Shape;979;p107"/>
          <p:cNvSpPr txBox="1"/>
          <p:nvPr/>
        </p:nvSpPr>
        <p:spPr>
          <a:xfrm>
            <a:off x="1451388" y="2609000"/>
            <a:ext cx="831600" cy="3693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1200" b="1">
                <a:solidFill>
                  <a:srgbClr val="F05A28"/>
                </a:solidFill>
              </a:rPr>
              <a:t>Value</a:t>
            </a:r>
            <a:endParaRPr sz="1200">
              <a:solidFill>
                <a:srgbClr val="F05A28"/>
              </a:solidFill>
            </a:endParaRPr>
          </a:p>
        </p:txBody>
      </p:sp>
      <p:sp>
        <p:nvSpPr>
          <p:cNvPr id="980" name="Google Shape;980;p107"/>
          <p:cNvSpPr txBox="1"/>
          <p:nvPr/>
        </p:nvSpPr>
        <p:spPr>
          <a:xfrm>
            <a:off x="2196663" y="3675350"/>
            <a:ext cx="831600" cy="3693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1200" b="1">
                <a:solidFill>
                  <a:srgbClr val="F05A28"/>
                </a:solidFill>
              </a:rPr>
              <a:t>Veracity</a:t>
            </a:r>
            <a:endParaRPr sz="1200">
              <a:solidFill>
                <a:srgbClr val="F05A28"/>
              </a:solidFill>
            </a:endParaRPr>
          </a:p>
        </p:txBody>
      </p:sp>
      <p:sp>
        <p:nvSpPr>
          <p:cNvPr id="981" name="Google Shape;981;p107"/>
          <p:cNvSpPr txBox="1"/>
          <p:nvPr/>
        </p:nvSpPr>
        <p:spPr>
          <a:xfrm>
            <a:off x="2032475" y="1732289"/>
            <a:ext cx="1053900" cy="6927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400"/>
              </a:spcBef>
              <a:spcAft>
                <a:spcPts val="0"/>
              </a:spcAft>
              <a:buNone/>
            </a:pPr>
            <a:r>
              <a:rPr lang="en-US" sz="600"/>
              <a:t>Information gain momentum and opportunities evolve in real-time</a:t>
            </a:r>
            <a:endParaRPr sz="600"/>
          </a:p>
        </p:txBody>
      </p:sp>
      <p:sp>
        <p:nvSpPr>
          <p:cNvPr id="982" name="Google Shape;982;p107"/>
          <p:cNvSpPr txBox="1"/>
          <p:nvPr/>
        </p:nvSpPr>
        <p:spPr>
          <a:xfrm>
            <a:off x="2070250" y="3972513"/>
            <a:ext cx="1053900" cy="554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400"/>
              </a:spcBef>
              <a:spcAft>
                <a:spcPts val="0"/>
              </a:spcAft>
              <a:buNone/>
            </a:pPr>
            <a:r>
              <a:rPr lang="en-US" sz="600"/>
              <a:t>Are you dealing with information or disinformation?</a:t>
            </a:r>
            <a:endParaRPr sz="600"/>
          </a:p>
        </p:txBody>
      </p:sp>
      <p:sp>
        <p:nvSpPr>
          <p:cNvPr id="983" name="Google Shape;983;p107"/>
          <p:cNvSpPr txBox="1"/>
          <p:nvPr/>
        </p:nvSpPr>
        <p:spPr>
          <a:xfrm>
            <a:off x="1355525" y="2948713"/>
            <a:ext cx="1053900" cy="415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400"/>
              </a:spcBef>
              <a:spcAft>
                <a:spcPts val="0"/>
              </a:spcAft>
              <a:buNone/>
            </a:pPr>
            <a:r>
              <a:rPr lang="en-US" sz="600"/>
              <a:t>Can you find it when you need it the most?</a:t>
            </a:r>
            <a:endParaRPr sz="600"/>
          </a:p>
        </p:txBody>
      </p:sp>
      <p:sp>
        <p:nvSpPr>
          <p:cNvPr id="984" name="Google Shape;984;p107"/>
          <p:cNvSpPr txBox="1"/>
          <p:nvPr/>
        </p:nvSpPr>
        <p:spPr>
          <a:xfrm>
            <a:off x="613700" y="4084363"/>
            <a:ext cx="1053900" cy="276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400"/>
              </a:spcBef>
              <a:spcAft>
                <a:spcPts val="0"/>
              </a:spcAft>
              <a:buNone/>
            </a:pPr>
            <a:r>
              <a:rPr lang="en-US" sz="600"/>
              <a:t>Is your data is balanced?</a:t>
            </a:r>
            <a:endParaRPr sz="600"/>
          </a:p>
        </p:txBody>
      </p:sp>
      <p:sp>
        <p:nvSpPr>
          <p:cNvPr id="985" name="Google Shape;985;p107"/>
          <p:cNvSpPr txBox="1"/>
          <p:nvPr/>
        </p:nvSpPr>
        <p:spPr>
          <a:xfrm>
            <a:off x="4199250" y="1232575"/>
            <a:ext cx="4945500" cy="354000"/>
          </a:xfrm>
          <a:prstGeom prst="rect">
            <a:avLst/>
          </a:prstGeom>
          <a:noFill/>
          <a:ln>
            <a:noFill/>
          </a:ln>
        </p:spPr>
        <p:txBody>
          <a:bodyPr spcFirstLastPara="1" wrap="square" lIns="91425" tIns="91425" rIns="91425" bIns="91425" anchor="t" anchorCtr="0">
            <a:spAutoFit/>
          </a:bodyPr>
          <a:lstStyle/>
          <a:p>
            <a:pPr marL="0" lvl="0" indent="0" algn="r" rtl="0">
              <a:lnSpc>
                <a:spcPct val="140000"/>
              </a:lnSpc>
              <a:spcBef>
                <a:spcPts val="0"/>
              </a:spcBef>
              <a:spcAft>
                <a:spcPts val="400"/>
              </a:spcAft>
              <a:buNone/>
            </a:pPr>
            <a:r>
              <a:rPr lang="en-US" sz="1100" b="1">
                <a:solidFill>
                  <a:schemeClr val="accent1"/>
                </a:solidFill>
                <a:latin typeface="Montserrat"/>
                <a:ea typeface="Montserrat"/>
                <a:cs typeface="Montserrat"/>
                <a:sym typeface="Montserrat"/>
              </a:rPr>
              <a:t>Global Big data market size (revenue) from 2021 to 2029(forecast)</a:t>
            </a:r>
            <a:endParaRPr sz="1100" b="1">
              <a:solidFill>
                <a:schemeClr val="accent1"/>
              </a:solidFill>
              <a:latin typeface="Montserrat"/>
              <a:ea typeface="Montserrat"/>
              <a:cs typeface="Montserrat"/>
              <a:sym typeface="Montserrat"/>
            </a:endParaRPr>
          </a:p>
        </p:txBody>
      </p:sp>
      <p:pic>
        <p:nvPicPr>
          <p:cNvPr id="986" name="Google Shape;986;p107"/>
          <p:cNvPicPr preferRelativeResize="0"/>
          <p:nvPr/>
        </p:nvPicPr>
        <p:blipFill>
          <a:blip r:embed="rId3">
            <a:alphaModFix/>
          </a:blip>
          <a:stretch>
            <a:fillRect/>
          </a:stretch>
        </p:blipFill>
        <p:spPr>
          <a:xfrm>
            <a:off x="4477024" y="1629565"/>
            <a:ext cx="4389974" cy="30538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1"/>
          <p:cNvSpPr/>
          <p:nvPr/>
        </p:nvSpPr>
        <p:spPr>
          <a:xfrm>
            <a:off x="6819800" y="1404100"/>
            <a:ext cx="2865600" cy="28368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What is Data?</a:t>
            </a:r>
            <a:endParaRPr sz="1800">
              <a:solidFill>
                <a:srgbClr val="000000"/>
              </a:solidFill>
            </a:endParaRPr>
          </a:p>
        </p:txBody>
      </p:sp>
      <p:pic>
        <p:nvPicPr>
          <p:cNvPr id="467" name="Google Shape;467;p81"/>
          <p:cNvPicPr preferRelativeResize="0"/>
          <p:nvPr/>
        </p:nvPicPr>
        <p:blipFill rotWithShape="1">
          <a:blip r:embed="rId3">
            <a:alphaModFix/>
          </a:blip>
          <a:srcRect l="10470" t="10367" r="10565" b="10668"/>
          <a:stretch/>
        </p:blipFill>
        <p:spPr>
          <a:xfrm>
            <a:off x="7465625" y="2213575"/>
            <a:ext cx="1289450" cy="1289450"/>
          </a:xfrm>
          <a:prstGeom prst="rect">
            <a:avLst/>
          </a:prstGeom>
          <a:noFill/>
          <a:ln>
            <a:noFill/>
          </a:ln>
        </p:spPr>
      </p:pic>
      <p:sp>
        <p:nvSpPr>
          <p:cNvPr id="468" name="Google Shape;468;p81"/>
          <p:cNvSpPr txBox="1"/>
          <p:nvPr/>
        </p:nvSpPr>
        <p:spPr>
          <a:xfrm>
            <a:off x="613700" y="1160525"/>
            <a:ext cx="5454000" cy="31401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The </a:t>
            </a:r>
            <a:r>
              <a:rPr lang="en-US" sz="1200" i="1">
                <a:latin typeface="Montserrat"/>
                <a:ea typeface="Montserrat"/>
                <a:cs typeface="Montserrat"/>
                <a:sym typeface="Montserrat"/>
              </a:rPr>
              <a:t>New Oil</a:t>
            </a:r>
            <a:r>
              <a:rPr lang="en-US" sz="1200">
                <a:latin typeface="Montserrat"/>
                <a:ea typeface="Montserrat"/>
                <a:cs typeface="Montserrat"/>
                <a:sym typeface="Montserrat"/>
              </a:rPr>
              <a:t> of 21st century - a hidden gold mine</a:t>
            </a:r>
            <a:endParaRPr sz="1200">
              <a:latin typeface="Montserrat"/>
              <a:ea typeface="Montserrat"/>
              <a:cs typeface="Montserrat"/>
              <a:sym typeface="Montserrat"/>
            </a:endParaRPr>
          </a:p>
          <a:p>
            <a:pPr marL="457200" lvl="0" indent="-304800" algn="l" rtl="0">
              <a:lnSpc>
                <a:spcPct val="200000"/>
              </a:lnSpc>
              <a:spcBef>
                <a:spcPts val="1800"/>
              </a:spcBef>
              <a:spcAft>
                <a:spcPts val="0"/>
              </a:spcAft>
              <a:buSzPts val="1200"/>
              <a:buFont typeface="Montserrat"/>
              <a:buChar char="●"/>
            </a:pPr>
            <a:r>
              <a:rPr lang="en-US" sz="1200">
                <a:latin typeface="Montserrat"/>
                <a:ea typeface="Montserrat"/>
                <a:cs typeface="Montserrat"/>
                <a:sym typeface="Montserrat"/>
              </a:rPr>
              <a:t>The building block of the modern digital world</a:t>
            </a:r>
            <a:endParaRPr sz="1200">
              <a:latin typeface="Montserrat"/>
              <a:ea typeface="Montserrat"/>
              <a:cs typeface="Montserrat"/>
              <a:sym typeface="Montserrat"/>
            </a:endParaRPr>
          </a:p>
          <a:p>
            <a:pPr marL="457200" lvl="0" indent="-304800" algn="l" rtl="0">
              <a:lnSpc>
                <a:spcPct val="200000"/>
              </a:lnSpc>
              <a:spcBef>
                <a:spcPts val="1800"/>
              </a:spcBef>
              <a:spcAft>
                <a:spcPts val="0"/>
              </a:spcAft>
              <a:buSzPts val="1200"/>
              <a:buFont typeface="Montserrat"/>
              <a:buChar char="●"/>
            </a:pPr>
            <a:r>
              <a:rPr lang="en-US" sz="1200">
                <a:latin typeface="Montserrat"/>
                <a:ea typeface="Montserrat"/>
                <a:cs typeface="Montserrat"/>
                <a:sym typeface="Montserrat"/>
              </a:rPr>
              <a:t>The raw material for innovation</a:t>
            </a:r>
            <a:endParaRPr sz="1200">
              <a:latin typeface="Montserrat"/>
              <a:ea typeface="Montserrat"/>
              <a:cs typeface="Montserrat"/>
              <a:sym typeface="Montserrat"/>
            </a:endParaRPr>
          </a:p>
          <a:p>
            <a:pPr marL="457200" lvl="0" indent="-304800" algn="l" rtl="0">
              <a:lnSpc>
                <a:spcPct val="200000"/>
              </a:lnSpc>
              <a:spcBef>
                <a:spcPts val="1800"/>
              </a:spcBef>
              <a:spcAft>
                <a:spcPts val="0"/>
              </a:spcAft>
              <a:buSzPts val="1200"/>
              <a:buFont typeface="Montserrat"/>
              <a:buChar char="●"/>
            </a:pPr>
            <a:r>
              <a:rPr lang="en-US" sz="1200">
                <a:latin typeface="Montserrat"/>
                <a:ea typeface="Montserrat"/>
                <a:cs typeface="Montserrat"/>
                <a:sym typeface="Montserrat"/>
              </a:rPr>
              <a:t>That what helps us make sense of the world around us and make better decisions</a:t>
            </a:r>
            <a:endParaRPr sz="1200">
              <a:latin typeface="Montserrat"/>
              <a:ea typeface="Montserrat"/>
              <a:cs typeface="Montserrat"/>
              <a:sym typeface="Montserrat"/>
            </a:endParaRPr>
          </a:p>
          <a:p>
            <a:pPr marL="457200" lvl="0" indent="-304800" algn="l" rtl="0">
              <a:lnSpc>
                <a:spcPct val="200000"/>
              </a:lnSpc>
              <a:spcBef>
                <a:spcPts val="1800"/>
              </a:spcBef>
              <a:spcAft>
                <a:spcPts val="1800"/>
              </a:spcAft>
              <a:buSzPts val="1200"/>
              <a:buFont typeface="Montserrat"/>
              <a:buChar char="●"/>
            </a:pPr>
            <a:r>
              <a:rPr lang="en-US" sz="1200">
                <a:latin typeface="Montserrat"/>
                <a:ea typeface="Montserrat"/>
                <a:cs typeface="Montserrat"/>
                <a:sym typeface="Montserrat"/>
              </a:rPr>
              <a:t>It helps create better products and services with insights</a:t>
            </a:r>
            <a:endParaRPr sz="12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US">
                <a:solidFill>
                  <a:srgbClr val="000000"/>
                </a:solidFill>
              </a:rPr>
              <a:t>Big Data Architecture</a:t>
            </a:r>
            <a:endParaRPr>
              <a:solidFill>
                <a:srgbClr val="000000"/>
              </a:solidFill>
            </a:endParaRPr>
          </a:p>
        </p:txBody>
      </p:sp>
      <p:cxnSp>
        <p:nvCxnSpPr>
          <p:cNvPr id="992" name="Google Shape;992;p108"/>
          <p:cNvCxnSpPr/>
          <p:nvPr/>
        </p:nvCxnSpPr>
        <p:spPr>
          <a:xfrm flipH="1">
            <a:off x="7380797" y="2534552"/>
            <a:ext cx="526200" cy="8400"/>
          </a:xfrm>
          <a:prstGeom prst="straightConnector1">
            <a:avLst/>
          </a:prstGeom>
          <a:noFill/>
          <a:ln w="9525" cap="flat" cmpd="sng">
            <a:solidFill>
              <a:srgbClr val="A7A7A7"/>
            </a:solidFill>
            <a:prstDash val="solid"/>
            <a:round/>
            <a:headEnd type="triangle" w="med" len="med"/>
            <a:tailEnd type="none" w="med" len="med"/>
          </a:ln>
        </p:spPr>
      </p:cxnSp>
      <p:sp>
        <p:nvSpPr>
          <p:cNvPr id="993" name="Google Shape;993;p108"/>
          <p:cNvSpPr/>
          <p:nvPr/>
        </p:nvSpPr>
        <p:spPr>
          <a:xfrm>
            <a:off x="582950" y="1418400"/>
            <a:ext cx="1080600" cy="2229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000" b="1">
                <a:solidFill>
                  <a:srgbClr val="2B3990"/>
                </a:solidFill>
                <a:latin typeface="Montserrat"/>
                <a:ea typeface="Montserrat"/>
                <a:cs typeface="Montserrat"/>
                <a:sym typeface="Montserrat"/>
              </a:rPr>
              <a:t>Data</a:t>
            </a:r>
            <a:endParaRPr sz="1000" b="1">
              <a:solidFill>
                <a:srgbClr val="2B3990"/>
              </a:solidFill>
              <a:latin typeface="Montserrat"/>
              <a:ea typeface="Montserrat"/>
              <a:cs typeface="Montserrat"/>
              <a:sym typeface="Montserrat"/>
            </a:endParaRPr>
          </a:p>
          <a:p>
            <a:pPr marL="0" lvl="0" indent="0" algn="ctr" rtl="0">
              <a:lnSpc>
                <a:spcPct val="150000"/>
              </a:lnSpc>
              <a:spcBef>
                <a:spcPts val="0"/>
              </a:spcBef>
              <a:spcAft>
                <a:spcPts val="0"/>
              </a:spcAft>
              <a:buNone/>
            </a:pPr>
            <a:r>
              <a:rPr lang="en-US" sz="1000" b="1">
                <a:solidFill>
                  <a:srgbClr val="2B3990"/>
                </a:solidFill>
                <a:latin typeface="Montserrat"/>
                <a:ea typeface="Montserrat"/>
                <a:cs typeface="Montserrat"/>
                <a:sym typeface="Montserrat"/>
              </a:rPr>
              <a:t>Sources</a:t>
            </a:r>
            <a:endParaRPr sz="1000" b="1">
              <a:solidFill>
                <a:srgbClr val="2B3990"/>
              </a:solidFill>
              <a:latin typeface="Montserrat"/>
              <a:ea typeface="Montserrat"/>
              <a:cs typeface="Montserrat"/>
              <a:sym typeface="Montserrat"/>
            </a:endParaRPr>
          </a:p>
        </p:txBody>
      </p:sp>
      <p:sp>
        <p:nvSpPr>
          <p:cNvPr id="994" name="Google Shape;994;p108"/>
          <p:cNvSpPr/>
          <p:nvPr/>
        </p:nvSpPr>
        <p:spPr>
          <a:xfrm>
            <a:off x="2234773" y="1418400"/>
            <a:ext cx="1445700" cy="5574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US" sz="800" b="1">
                <a:solidFill>
                  <a:srgbClr val="E80A89"/>
                </a:solidFill>
                <a:latin typeface="Montserrat"/>
                <a:ea typeface="Montserrat"/>
                <a:cs typeface="Montserrat"/>
                <a:sym typeface="Montserrat"/>
              </a:rPr>
              <a:t>Data </a:t>
            </a:r>
            <a:endParaRPr sz="800" b="1">
              <a:solidFill>
                <a:srgbClr val="E80A89"/>
              </a:solidFill>
              <a:latin typeface="Montserrat"/>
              <a:ea typeface="Montserrat"/>
              <a:cs typeface="Montserrat"/>
              <a:sym typeface="Montserrat"/>
            </a:endParaRPr>
          </a:p>
          <a:p>
            <a:pPr marL="0" lvl="0" indent="0" algn="r" rtl="0">
              <a:spcBef>
                <a:spcPts val="0"/>
              </a:spcBef>
              <a:spcAft>
                <a:spcPts val="0"/>
              </a:spcAft>
              <a:buNone/>
            </a:pPr>
            <a:r>
              <a:rPr lang="en-US" sz="800" b="1">
                <a:solidFill>
                  <a:srgbClr val="E80A89"/>
                </a:solidFill>
                <a:latin typeface="Montserrat"/>
                <a:ea typeface="Montserrat"/>
                <a:cs typeface="Montserrat"/>
                <a:sym typeface="Montserrat"/>
              </a:rPr>
              <a:t>Storage</a:t>
            </a:r>
            <a:endParaRPr sz="800" b="1">
              <a:solidFill>
                <a:srgbClr val="E80A89"/>
              </a:solidFill>
              <a:latin typeface="Montserrat"/>
              <a:ea typeface="Montserrat"/>
              <a:cs typeface="Montserrat"/>
              <a:sym typeface="Montserrat"/>
            </a:endParaRPr>
          </a:p>
        </p:txBody>
      </p:sp>
      <p:sp>
        <p:nvSpPr>
          <p:cNvPr id="995" name="Google Shape;995;p108"/>
          <p:cNvSpPr/>
          <p:nvPr/>
        </p:nvSpPr>
        <p:spPr>
          <a:xfrm>
            <a:off x="2234773" y="3084665"/>
            <a:ext cx="1445700" cy="5574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US" sz="700" b="1">
                <a:solidFill>
                  <a:srgbClr val="E80A89"/>
                </a:solidFill>
                <a:latin typeface="Montserrat"/>
                <a:ea typeface="Montserrat"/>
                <a:cs typeface="Montserrat"/>
                <a:sym typeface="Montserrat"/>
              </a:rPr>
              <a:t>Real time Message Ingestion</a:t>
            </a:r>
            <a:endParaRPr sz="700" b="1">
              <a:solidFill>
                <a:srgbClr val="E80A89"/>
              </a:solidFill>
              <a:latin typeface="Montserrat"/>
              <a:ea typeface="Montserrat"/>
              <a:cs typeface="Montserrat"/>
              <a:sym typeface="Montserrat"/>
            </a:endParaRPr>
          </a:p>
        </p:txBody>
      </p:sp>
      <p:sp>
        <p:nvSpPr>
          <p:cNvPr id="996" name="Google Shape;996;p108"/>
          <p:cNvSpPr/>
          <p:nvPr/>
        </p:nvSpPr>
        <p:spPr>
          <a:xfrm>
            <a:off x="3945620" y="3084665"/>
            <a:ext cx="1445700" cy="5574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rgbClr val="27AAE1"/>
                </a:solidFill>
                <a:latin typeface="Montserrat"/>
                <a:ea typeface="Montserrat"/>
                <a:cs typeface="Montserrat"/>
                <a:sym typeface="Montserrat"/>
              </a:rPr>
              <a:t>Stream Processing</a:t>
            </a:r>
            <a:endParaRPr sz="900" b="1">
              <a:solidFill>
                <a:srgbClr val="27AAE1"/>
              </a:solidFill>
              <a:latin typeface="Montserrat"/>
              <a:ea typeface="Montserrat"/>
              <a:cs typeface="Montserrat"/>
              <a:sym typeface="Montserrat"/>
            </a:endParaRPr>
          </a:p>
        </p:txBody>
      </p:sp>
      <p:sp>
        <p:nvSpPr>
          <p:cNvPr id="997" name="Google Shape;997;p108"/>
          <p:cNvSpPr/>
          <p:nvPr/>
        </p:nvSpPr>
        <p:spPr>
          <a:xfrm>
            <a:off x="3945620" y="1418400"/>
            <a:ext cx="1445700" cy="5574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rgbClr val="27AAE1"/>
                </a:solidFill>
                <a:latin typeface="Montserrat"/>
                <a:ea typeface="Montserrat"/>
                <a:cs typeface="Montserrat"/>
                <a:sym typeface="Montserrat"/>
              </a:rPr>
              <a:t>Batch Processing</a:t>
            </a:r>
            <a:endParaRPr sz="900" b="1">
              <a:solidFill>
                <a:srgbClr val="27AAE1"/>
              </a:solidFill>
              <a:latin typeface="Montserrat"/>
              <a:ea typeface="Montserrat"/>
              <a:cs typeface="Montserrat"/>
              <a:sym typeface="Montserrat"/>
            </a:endParaRPr>
          </a:p>
        </p:txBody>
      </p:sp>
      <p:sp>
        <p:nvSpPr>
          <p:cNvPr id="998" name="Google Shape;998;p108"/>
          <p:cNvSpPr/>
          <p:nvPr/>
        </p:nvSpPr>
        <p:spPr>
          <a:xfrm>
            <a:off x="5780294" y="2041536"/>
            <a:ext cx="1659000" cy="9834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900" b="1">
                <a:solidFill>
                  <a:srgbClr val="E80A89"/>
                </a:solidFill>
                <a:latin typeface="Montserrat"/>
                <a:ea typeface="Montserrat"/>
                <a:cs typeface="Montserrat"/>
                <a:sym typeface="Montserrat"/>
              </a:rPr>
              <a:t>Analytics Data Store</a:t>
            </a:r>
            <a:endParaRPr sz="900" b="1">
              <a:solidFill>
                <a:srgbClr val="E80A89"/>
              </a:solidFill>
              <a:latin typeface="Montserrat"/>
              <a:ea typeface="Montserrat"/>
              <a:cs typeface="Montserrat"/>
              <a:sym typeface="Montserrat"/>
            </a:endParaRPr>
          </a:p>
        </p:txBody>
      </p:sp>
      <p:sp>
        <p:nvSpPr>
          <p:cNvPr id="999" name="Google Shape;999;p108"/>
          <p:cNvSpPr/>
          <p:nvPr/>
        </p:nvSpPr>
        <p:spPr>
          <a:xfrm>
            <a:off x="7924991" y="1432286"/>
            <a:ext cx="972600" cy="2229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rgbClr val="990000"/>
                </a:solidFill>
                <a:latin typeface="Montserrat"/>
                <a:ea typeface="Montserrat"/>
                <a:cs typeface="Montserrat"/>
                <a:sym typeface="Montserrat"/>
              </a:rPr>
              <a:t>Analytics &amp; Reporting</a:t>
            </a:r>
            <a:endParaRPr sz="900" b="1">
              <a:solidFill>
                <a:srgbClr val="990000"/>
              </a:solidFill>
              <a:latin typeface="Montserrat"/>
              <a:ea typeface="Montserrat"/>
              <a:cs typeface="Montserrat"/>
              <a:sym typeface="Montserrat"/>
            </a:endParaRPr>
          </a:p>
        </p:txBody>
      </p:sp>
      <p:sp>
        <p:nvSpPr>
          <p:cNvPr id="1000" name="Google Shape;1000;p108"/>
          <p:cNvSpPr/>
          <p:nvPr/>
        </p:nvSpPr>
        <p:spPr>
          <a:xfrm>
            <a:off x="582950" y="3894351"/>
            <a:ext cx="8314800" cy="3678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rgbClr val="F05A28"/>
                </a:solidFill>
                <a:latin typeface="Montserrat"/>
                <a:ea typeface="Montserrat"/>
                <a:cs typeface="Montserrat"/>
                <a:sym typeface="Montserrat"/>
              </a:rPr>
              <a:t>Orchestration</a:t>
            </a:r>
            <a:endParaRPr sz="1000" b="1">
              <a:solidFill>
                <a:srgbClr val="F05A28"/>
              </a:solidFill>
              <a:latin typeface="Montserrat"/>
              <a:ea typeface="Montserrat"/>
              <a:cs typeface="Montserrat"/>
              <a:sym typeface="Montserrat"/>
            </a:endParaRPr>
          </a:p>
        </p:txBody>
      </p:sp>
      <p:pic>
        <p:nvPicPr>
          <p:cNvPr id="1001" name="Google Shape;1001;p108"/>
          <p:cNvPicPr preferRelativeResize="0"/>
          <p:nvPr/>
        </p:nvPicPr>
        <p:blipFill>
          <a:blip r:embed="rId3">
            <a:alphaModFix/>
          </a:blip>
          <a:stretch>
            <a:fillRect/>
          </a:stretch>
        </p:blipFill>
        <p:spPr>
          <a:xfrm>
            <a:off x="2292580" y="1513161"/>
            <a:ext cx="360398" cy="367866"/>
          </a:xfrm>
          <a:prstGeom prst="rect">
            <a:avLst/>
          </a:prstGeom>
          <a:noFill/>
          <a:ln>
            <a:noFill/>
          </a:ln>
        </p:spPr>
      </p:pic>
      <p:pic>
        <p:nvPicPr>
          <p:cNvPr id="1002" name="Google Shape;1002;p108"/>
          <p:cNvPicPr preferRelativeResize="0"/>
          <p:nvPr/>
        </p:nvPicPr>
        <p:blipFill>
          <a:blip r:embed="rId4">
            <a:alphaModFix/>
          </a:blip>
          <a:stretch>
            <a:fillRect/>
          </a:stretch>
        </p:blipFill>
        <p:spPr>
          <a:xfrm>
            <a:off x="2292580" y="3179407"/>
            <a:ext cx="360398" cy="367866"/>
          </a:xfrm>
          <a:prstGeom prst="rect">
            <a:avLst/>
          </a:prstGeom>
          <a:noFill/>
          <a:ln>
            <a:noFill/>
          </a:ln>
        </p:spPr>
      </p:pic>
      <p:pic>
        <p:nvPicPr>
          <p:cNvPr id="1003" name="Google Shape;1003;p108"/>
          <p:cNvPicPr preferRelativeResize="0"/>
          <p:nvPr/>
        </p:nvPicPr>
        <p:blipFill>
          <a:blip r:embed="rId5">
            <a:alphaModFix/>
          </a:blip>
          <a:stretch>
            <a:fillRect/>
          </a:stretch>
        </p:blipFill>
        <p:spPr>
          <a:xfrm>
            <a:off x="6378001" y="2136916"/>
            <a:ext cx="463666" cy="473274"/>
          </a:xfrm>
          <a:prstGeom prst="rect">
            <a:avLst/>
          </a:prstGeom>
          <a:noFill/>
          <a:ln>
            <a:noFill/>
          </a:ln>
        </p:spPr>
      </p:pic>
      <p:pic>
        <p:nvPicPr>
          <p:cNvPr id="1004" name="Google Shape;1004;p108"/>
          <p:cNvPicPr preferRelativeResize="0"/>
          <p:nvPr/>
        </p:nvPicPr>
        <p:blipFill>
          <a:blip r:embed="rId6">
            <a:alphaModFix/>
          </a:blip>
          <a:stretch>
            <a:fillRect/>
          </a:stretch>
        </p:blipFill>
        <p:spPr>
          <a:xfrm>
            <a:off x="8108475" y="1618008"/>
            <a:ext cx="518952" cy="529713"/>
          </a:xfrm>
          <a:prstGeom prst="rect">
            <a:avLst/>
          </a:prstGeom>
          <a:noFill/>
          <a:ln>
            <a:noFill/>
          </a:ln>
        </p:spPr>
      </p:pic>
      <p:cxnSp>
        <p:nvCxnSpPr>
          <p:cNvPr id="1005" name="Google Shape;1005;p108"/>
          <p:cNvCxnSpPr/>
          <p:nvPr/>
        </p:nvCxnSpPr>
        <p:spPr>
          <a:xfrm flipH="1">
            <a:off x="1708573" y="1697094"/>
            <a:ext cx="526200" cy="8400"/>
          </a:xfrm>
          <a:prstGeom prst="straightConnector1">
            <a:avLst/>
          </a:prstGeom>
          <a:noFill/>
          <a:ln w="9525" cap="flat" cmpd="sng">
            <a:solidFill>
              <a:srgbClr val="A7A7A7"/>
            </a:solidFill>
            <a:prstDash val="solid"/>
            <a:round/>
            <a:headEnd type="triangle" w="med" len="med"/>
            <a:tailEnd type="none" w="med" len="med"/>
          </a:ln>
        </p:spPr>
      </p:cxnSp>
      <p:cxnSp>
        <p:nvCxnSpPr>
          <p:cNvPr id="1006" name="Google Shape;1006;p108"/>
          <p:cNvCxnSpPr>
            <a:stCxn id="995" idx="1"/>
          </p:cNvCxnSpPr>
          <p:nvPr/>
        </p:nvCxnSpPr>
        <p:spPr>
          <a:xfrm flipH="1">
            <a:off x="1709173" y="3363365"/>
            <a:ext cx="525600" cy="8400"/>
          </a:xfrm>
          <a:prstGeom prst="straightConnector1">
            <a:avLst/>
          </a:prstGeom>
          <a:noFill/>
          <a:ln w="9525" cap="flat" cmpd="sng">
            <a:solidFill>
              <a:srgbClr val="A7A7A7"/>
            </a:solidFill>
            <a:prstDash val="solid"/>
            <a:round/>
            <a:headEnd type="triangle" w="med" len="med"/>
            <a:tailEnd type="none" w="med" len="med"/>
          </a:ln>
        </p:spPr>
      </p:cxnSp>
      <p:cxnSp>
        <p:nvCxnSpPr>
          <p:cNvPr id="1007" name="Google Shape;1007;p108"/>
          <p:cNvCxnSpPr>
            <a:endCxn id="997" idx="3"/>
          </p:cNvCxnSpPr>
          <p:nvPr/>
        </p:nvCxnSpPr>
        <p:spPr>
          <a:xfrm rot="10800000">
            <a:off x="5391320" y="1697100"/>
            <a:ext cx="2526900" cy="8400"/>
          </a:xfrm>
          <a:prstGeom prst="straightConnector1">
            <a:avLst/>
          </a:prstGeom>
          <a:noFill/>
          <a:ln w="9525" cap="flat" cmpd="sng">
            <a:solidFill>
              <a:srgbClr val="A7A7A7"/>
            </a:solidFill>
            <a:prstDash val="solid"/>
            <a:round/>
            <a:headEnd type="triangle" w="med" len="med"/>
            <a:tailEnd type="none" w="med" len="med"/>
          </a:ln>
        </p:spPr>
      </p:cxnSp>
      <p:cxnSp>
        <p:nvCxnSpPr>
          <p:cNvPr id="1008" name="Google Shape;1008;p108"/>
          <p:cNvCxnSpPr/>
          <p:nvPr/>
        </p:nvCxnSpPr>
        <p:spPr>
          <a:xfrm flipH="1">
            <a:off x="5390897" y="3371966"/>
            <a:ext cx="2516100" cy="23400"/>
          </a:xfrm>
          <a:prstGeom prst="straightConnector1">
            <a:avLst/>
          </a:prstGeom>
          <a:noFill/>
          <a:ln w="9525" cap="flat" cmpd="sng">
            <a:solidFill>
              <a:srgbClr val="A7A7A7"/>
            </a:solidFill>
            <a:prstDash val="solid"/>
            <a:round/>
            <a:headEnd type="triangle" w="med" len="med"/>
            <a:tailEnd type="none" w="med" len="med"/>
          </a:ln>
        </p:spPr>
      </p:cxnSp>
      <p:cxnSp>
        <p:nvCxnSpPr>
          <p:cNvPr id="1009" name="Google Shape;1009;p108"/>
          <p:cNvCxnSpPr>
            <a:stCxn id="997" idx="3"/>
            <a:endCxn id="998" idx="0"/>
          </p:cNvCxnSpPr>
          <p:nvPr/>
        </p:nvCxnSpPr>
        <p:spPr>
          <a:xfrm>
            <a:off x="5391320" y="1697100"/>
            <a:ext cx="1218600" cy="344400"/>
          </a:xfrm>
          <a:prstGeom prst="straightConnector1">
            <a:avLst/>
          </a:prstGeom>
          <a:noFill/>
          <a:ln w="9525" cap="flat" cmpd="sng">
            <a:solidFill>
              <a:srgbClr val="A7A7A7"/>
            </a:solidFill>
            <a:prstDash val="solid"/>
            <a:round/>
            <a:headEnd type="none" w="med" len="med"/>
            <a:tailEnd type="triangle" w="med" len="med"/>
          </a:ln>
        </p:spPr>
      </p:cxnSp>
      <p:cxnSp>
        <p:nvCxnSpPr>
          <p:cNvPr id="1010" name="Google Shape;1010;p108"/>
          <p:cNvCxnSpPr>
            <a:stCxn id="996" idx="3"/>
            <a:endCxn id="998" idx="2"/>
          </p:cNvCxnSpPr>
          <p:nvPr/>
        </p:nvCxnSpPr>
        <p:spPr>
          <a:xfrm rot="10800000" flipH="1">
            <a:off x="5391320" y="3024965"/>
            <a:ext cx="1218600" cy="338400"/>
          </a:xfrm>
          <a:prstGeom prst="straightConnector1">
            <a:avLst/>
          </a:prstGeom>
          <a:noFill/>
          <a:ln w="9525" cap="flat" cmpd="sng">
            <a:solidFill>
              <a:srgbClr val="A7A7A7"/>
            </a:solidFill>
            <a:prstDash val="solid"/>
            <a:round/>
            <a:headEnd type="none" w="med" len="med"/>
            <a:tailEnd type="triangle" w="med" len="med"/>
          </a:ln>
        </p:spPr>
      </p:cxnSp>
      <p:cxnSp>
        <p:nvCxnSpPr>
          <p:cNvPr id="1011" name="Google Shape;1011;p108"/>
          <p:cNvCxnSpPr>
            <a:stCxn id="994" idx="3"/>
            <a:endCxn id="997" idx="1"/>
          </p:cNvCxnSpPr>
          <p:nvPr/>
        </p:nvCxnSpPr>
        <p:spPr>
          <a:xfrm>
            <a:off x="3680473" y="1697100"/>
            <a:ext cx="265200" cy="0"/>
          </a:xfrm>
          <a:prstGeom prst="straightConnector1">
            <a:avLst/>
          </a:prstGeom>
          <a:noFill/>
          <a:ln w="9525" cap="flat" cmpd="sng">
            <a:solidFill>
              <a:srgbClr val="A7A7A7"/>
            </a:solidFill>
            <a:prstDash val="solid"/>
            <a:round/>
            <a:headEnd type="none" w="med" len="med"/>
            <a:tailEnd type="triangle" w="med" len="med"/>
          </a:ln>
        </p:spPr>
      </p:cxnSp>
      <p:cxnSp>
        <p:nvCxnSpPr>
          <p:cNvPr id="1012" name="Google Shape;1012;p108"/>
          <p:cNvCxnSpPr>
            <a:stCxn id="995" idx="3"/>
            <a:endCxn id="996" idx="1"/>
          </p:cNvCxnSpPr>
          <p:nvPr/>
        </p:nvCxnSpPr>
        <p:spPr>
          <a:xfrm>
            <a:off x="3680473" y="3363365"/>
            <a:ext cx="265200" cy="0"/>
          </a:xfrm>
          <a:prstGeom prst="straightConnector1">
            <a:avLst/>
          </a:prstGeom>
          <a:noFill/>
          <a:ln w="9525" cap="flat" cmpd="sng">
            <a:solidFill>
              <a:srgbClr val="A7A7A7"/>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US">
                <a:solidFill>
                  <a:srgbClr val="000000"/>
                </a:solidFill>
              </a:rPr>
              <a:t>Understanding the Big Data Ecosystem</a:t>
            </a:r>
            <a:endParaRPr>
              <a:solidFill>
                <a:srgbClr val="000000"/>
              </a:solidFill>
            </a:endParaRPr>
          </a:p>
        </p:txBody>
      </p:sp>
      <p:sp>
        <p:nvSpPr>
          <p:cNvPr id="1018" name="Google Shape;1018;p109"/>
          <p:cNvSpPr/>
          <p:nvPr/>
        </p:nvSpPr>
        <p:spPr>
          <a:xfrm>
            <a:off x="890420" y="4470971"/>
            <a:ext cx="76998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rgbClr val="434343"/>
                </a:solidFill>
              </a:rPr>
              <a:t>Hardware</a:t>
            </a:r>
            <a:endParaRPr sz="1000" b="1">
              <a:solidFill>
                <a:srgbClr val="434343"/>
              </a:solidFill>
            </a:endParaRPr>
          </a:p>
        </p:txBody>
      </p:sp>
      <p:sp>
        <p:nvSpPr>
          <p:cNvPr id="1019" name="Google Shape;1019;p109"/>
          <p:cNvSpPr/>
          <p:nvPr/>
        </p:nvSpPr>
        <p:spPr>
          <a:xfrm>
            <a:off x="890420" y="3929922"/>
            <a:ext cx="76998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rgbClr val="434343"/>
                </a:solidFill>
              </a:rPr>
              <a:t>Operating System</a:t>
            </a:r>
            <a:endParaRPr sz="1000" b="1">
              <a:solidFill>
                <a:srgbClr val="434343"/>
              </a:solidFill>
            </a:endParaRPr>
          </a:p>
        </p:txBody>
      </p:sp>
      <p:sp>
        <p:nvSpPr>
          <p:cNvPr id="1020" name="Google Shape;1020;p109"/>
          <p:cNvSpPr/>
          <p:nvPr/>
        </p:nvSpPr>
        <p:spPr>
          <a:xfrm>
            <a:off x="890420" y="3388873"/>
            <a:ext cx="76998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rgbClr val="434343"/>
                </a:solidFill>
              </a:rPr>
              <a:t>Java (JDK)</a:t>
            </a:r>
            <a:endParaRPr sz="1000" b="1">
              <a:solidFill>
                <a:srgbClr val="434343"/>
              </a:solidFill>
            </a:endParaRPr>
          </a:p>
        </p:txBody>
      </p:sp>
      <p:sp>
        <p:nvSpPr>
          <p:cNvPr id="1021" name="Google Shape;1021;p109"/>
          <p:cNvSpPr/>
          <p:nvPr/>
        </p:nvSpPr>
        <p:spPr>
          <a:xfrm>
            <a:off x="890420" y="2854006"/>
            <a:ext cx="76998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22" name="Google Shape;1022;p109"/>
          <p:cNvSpPr/>
          <p:nvPr/>
        </p:nvSpPr>
        <p:spPr>
          <a:xfrm>
            <a:off x="890420" y="2319139"/>
            <a:ext cx="49362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23" name="Google Shape;1023;p109"/>
          <p:cNvSpPr/>
          <p:nvPr/>
        </p:nvSpPr>
        <p:spPr>
          <a:xfrm>
            <a:off x="890423" y="1784275"/>
            <a:ext cx="8574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24" name="Google Shape;1024;p109"/>
          <p:cNvSpPr/>
          <p:nvPr/>
        </p:nvSpPr>
        <p:spPr>
          <a:xfrm>
            <a:off x="2607753" y="1784275"/>
            <a:ext cx="6726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25" name="Google Shape;1025;p109"/>
          <p:cNvSpPr/>
          <p:nvPr/>
        </p:nvSpPr>
        <p:spPr>
          <a:xfrm>
            <a:off x="3352477" y="1784272"/>
            <a:ext cx="24738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rgbClr val="434343"/>
                </a:solidFill>
              </a:rPr>
              <a:t>Spark Core</a:t>
            </a:r>
            <a:endParaRPr sz="1000" b="1">
              <a:solidFill>
                <a:srgbClr val="434343"/>
              </a:solidFill>
            </a:endParaRPr>
          </a:p>
        </p:txBody>
      </p:sp>
      <p:sp>
        <p:nvSpPr>
          <p:cNvPr id="1026" name="Google Shape;1026;p109"/>
          <p:cNvSpPr/>
          <p:nvPr/>
        </p:nvSpPr>
        <p:spPr>
          <a:xfrm>
            <a:off x="2231135" y="1249405"/>
            <a:ext cx="10491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r" rtl="0">
              <a:spcBef>
                <a:spcPts val="0"/>
              </a:spcBef>
              <a:spcAft>
                <a:spcPts val="0"/>
              </a:spcAft>
              <a:buNone/>
            </a:pPr>
            <a:r>
              <a:rPr lang="en-US" sz="600" b="1">
                <a:solidFill>
                  <a:srgbClr val="434343"/>
                </a:solidFill>
              </a:rPr>
              <a:t>LLAP</a:t>
            </a:r>
            <a:endParaRPr sz="600" b="1">
              <a:solidFill>
                <a:srgbClr val="434343"/>
              </a:solidFill>
            </a:endParaRPr>
          </a:p>
        </p:txBody>
      </p:sp>
      <p:sp>
        <p:nvSpPr>
          <p:cNvPr id="1027" name="Google Shape;1027;p109"/>
          <p:cNvSpPr/>
          <p:nvPr/>
        </p:nvSpPr>
        <p:spPr>
          <a:xfrm>
            <a:off x="890420" y="1249405"/>
            <a:ext cx="5439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28" name="Google Shape;1028;p109"/>
          <p:cNvSpPr/>
          <p:nvPr/>
        </p:nvSpPr>
        <p:spPr>
          <a:xfrm>
            <a:off x="1614731" y="1249405"/>
            <a:ext cx="5439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29" name="Google Shape;1029;p109"/>
          <p:cNvSpPr/>
          <p:nvPr/>
        </p:nvSpPr>
        <p:spPr>
          <a:xfrm>
            <a:off x="3349240" y="1249405"/>
            <a:ext cx="4476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rgbClr val="434343"/>
                </a:solidFill>
              </a:rPr>
              <a:t>R</a:t>
            </a:r>
            <a:endParaRPr sz="900" b="1">
              <a:solidFill>
                <a:srgbClr val="434343"/>
              </a:solidFill>
            </a:endParaRPr>
          </a:p>
        </p:txBody>
      </p:sp>
      <p:sp>
        <p:nvSpPr>
          <p:cNvPr id="1030" name="Google Shape;1030;p109"/>
          <p:cNvSpPr/>
          <p:nvPr/>
        </p:nvSpPr>
        <p:spPr>
          <a:xfrm>
            <a:off x="3865566" y="1249405"/>
            <a:ext cx="4476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rgbClr val="434343"/>
                </a:solidFill>
              </a:rPr>
              <a:t>ML</a:t>
            </a:r>
            <a:endParaRPr sz="900" b="1">
              <a:solidFill>
                <a:srgbClr val="434343"/>
              </a:solidFill>
            </a:endParaRPr>
          </a:p>
        </p:txBody>
      </p:sp>
      <p:sp>
        <p:nvSpPr>
          <p:cNvPr id="1031" name="Google Shape;1031;p109"/>
          <p:cNvSpPr/>
          <p:nvPr/>
        </p:nvSpPr>
        <p:spPr>
          <a:xfrm>
            <a:off x="4375395" y="1249405"/>
            <a:ext cx="4476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rgbClr val="434343"/>
                </a:solidFill>
              </a:rPr>
              <a:t>SQL</a:t>
            </a:r>
            <a:endParaRPr sz="900" b="1">
              <a:solidFill>
                <a:srgbClr val="434343"/>
              </a:solidFill>
            </a:endParaRPr>
          </a:p>
        </p:txBody>
      </p:sp>
      <p:sp>
        <p:nvSpPr>
          <p:cNvPr id="1032" name="Google Shape;1032;p109"/>
          <p:cNvSpPr/>
          <p:nvPr/>
        </p:nvSpPr>
        <p:spPr>
          <a:xfrm>
            <a:off x="4883651" y="1249405"/>
            <a:ext cx="4476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434343"/>
              </a:solidFill>
            </a:endParaRPr>
          </a:p>
        </p:txBody>
      </p:sp>
      <p:sp>
        <p:nvSpPr>
          <p:cNvPr id="1033" name="Google Shape;1033;p109"/>
          <p:cNvSpPr/>
          <p:nvPr/>
        </p:nvSpPr>
        <p:spPr>
          <a:xfrm>
            <a:off x="5391931" y="1249405"/>
            <a:ext cx="4476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34" name="Google Shape;1034;p109"/>
          <p:cNvSpPr/>
          <p:nvPr/>
        </p:nvSpPr>
        <p:spPr>
          <a:xfrm>
            <a:off x="5934132" y="1241700"/>
            <a:ext cx="369000" cy="14637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35" name="Google Shape;1035;p109"/>
          <p:cNvSpPr/>
          <p:nvPr/>
        </p:nvSpPr>
        <p:spPr>
          <a:xfrm>
            <a:off x="6388722" y="1250995"/>
            <a:ext cx="369000" cy="14637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36" name="Google Shape;1036;p109"/>
          <p:cNvSpPr/>
          <p:nvPr/>
        </p:nvSpPr>
        <p:spPr>
          <a:xfrm>
            <a:off x="6843312" y="1250995"/>
            <a:ext cx="369000" cy="14637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37" name="Google Shape;1037;p109"/>
          <p:cNvSpPr/>
          <p:nvPr/>
        </p:nvSpPr>
        <p:spPr>
          <a:xfrm>
            <a:off x="7297902" y="1250973"/>
            <a:ext cx="369000" cy="14637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38" name="Google Shape;1038;p109"/>
          <p:cNvSpPr/>
          <p:nvPr/>
        </p:nvSpPr>
        <p:spPr>
          <a:xfrm>
            <a:off x="7752492" y="1241700"/>
            <a:ext cx="369000" cy="14637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39" name="Google Shape;1039;p109"/>
          <p:cNvSpPr/>
          <p:nvPr/>
        </p:nvSpPr>
        <p:spPr>
          <a:xfrm>
            <a:off x="8221274" y="1241700"/>
            <a:ext cx="369000" cy="14637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40" name="Google Shape;1040;p109"/>
          <p:cNvSpPr txBox="1"/>
          <p:nvPr/>
        </p:nvSpPr>
        <p:spPr>
          <a:xfrm>
            <a:off x="4851700" y="1278638"/>
            <a:ext cx="543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t>Graph</a:t>
            </a:r>
            <a:endParaRPr/>
          </a:p>
        </p:txBody>
      </p:sp>
      <p:pic>
        <p:nvPicPr>
          <p:cNvPr id="1041" name="Google Shape;1041;p109"/>
          <p:cNvPicPr preferRelativeResize="0"/>
          <p:nvPr/>
        </p:nvPicPr>
        <p:blipFill rotWithShape="1">
          <a:blip r:embed="rId3">
            <a:alphaModFix/>
          </a:blip>
          <a:srcRect l="8693" t="16888" r="54625" b="16855"/>
          <a:stretch/>
        </p:blipFill>
        <p:spPr>
          <a:xfrm>
            <a:off x="1730913" y="1299525"/>
            <a:ext cx="311528" cy="281350"/>
          </a:xfrm>
          <a:prstGeom prst="rect">
            <a:avLst/>
          </a:prstGeom>
          <a:noFill/>
          <a:ln>
            <a:noFill/>
          </a:ln>
        </p:spPr>
      </p:pic>
      <p:pic>
        <p:nvPicPr>
          <p:cNvPr id="1042" name="Google Shape;1042;p109"/>
          <p:cNvPicPr preferRelativeResize="0"/>
          <p:nvPr/>
        </p:nvPicPr>
        <p:blipFill rotWithShape="1">
          <a:blip r:embed="rId3">
            <a:alphaModFix/>
          </a:blip>
          <a:srcRect l="8695" t="16888" r="9578" b="16855"/>
          <a:stretch/>
        </p:blipFill>
        <p:spPr>
          <a:xfrm>
            <a:off x="2271890" y="1299525"/>
            <a:ext cx="694075" cy="281350"/>
          </a:xfrm>
          <a:prstGeom prst="rect">
            <a:avLst/>
          </a:prstGeom>
          <a:noFill/>
          <a:ln>
            <a:noFill/>
          </a:ln>
        </p:spPr>
      </p:pic>
      <p:pic>
        <p:nvPicPr>
          <p:cNvPr id="1043" name="Google Shape;1043;p109"/>
          <p:cNvPicPr preferRelativeResize="0"/>
          <p:nvPr/>
        </p:nvPicPr>
        <p:blipFill>
          <a:blip r:embed="rId4">
            <a:alphaModFix/>
          </a:blip>
          <a:stretch>
            <a:fillRect/>
          </a:stretch>
        </p:blipFill>
        <p:spPr>
          <a:xfrm>
            <a:off x="914225" y="1376608"/>
            <a:ext cx="496301" cy="127180"/>
          </a:xfrm>
          <a:prstGeom prst="rect">
            <a:avLst/>
          </a:prstGeom>
          <a:noFill/>
          <a:ln>
            <a:noFill/>
          </a:ln>
        </p:spPr>
      </p:pic>
      <p:pic>
        <p:nvPicPr>
          <p:cNvPr id="1044" name="Google Shape;1044;p109"/>
          <p:cNvPicPr preferRelativeResize="0"/>
          <p:nvPr/>
        </p:nvPicPr>
        <p:blipFill rotWithShape="1">
          <a:blip r:embed="rId5">
            <a:alphaModFix/>
          </a:blip>
          <a:srcRect l="7539" t="15901" r="6394" b="18738"/>
          <a:stretch/>
        </p:blipFill>
        <p:spPr>
          <a:xfrm>
            <a:off x="2853625" y="2348388"/>
            <a:ext cx="1009809" cy="323100"/>
          </a:xfrm>
          <a:prstGeom prst="rect">
            <a:avLst/>
          </a:prstGeom>
          <a:noFill/>
          <a:ln>
            <a:noFill/>
          </a:ln>
        </p:spPr>
      </p:pic>
      <p:pic>
        <p:nvPicPr>
          <p:cNvPr id="1045" name="Google Shape;1045;p109"/>
          <p:cNvPicPr preferRelativeResize="0"/>
          <p:nvPr/>
        </p:nvPicPr>
        <p:blipFill rotWithShape="1">
          <a:blip r:embed="rId6">
            <a:alphaModFix/>
          </a:blip>
          <a:srcRect l="2612" t="14164" r="3736" b="24568"/>
          <a:stretch/>
        </p:blipFill>
        <p:spPr>
          <a:xfrm>
            <a:off x="957975" y="1842768"/>
            <a:ext cx="722299" cy="264607"/>
          </a:xfrm>
          <a:prstGeom prst="rect">
            <a:avLst/>
          </a:prstGeom>
          <a:noFill/>
          <a:ln>
            <a:noFill/>
          </a:ln>
        </p:spPr>
      </p:pic>
      <p:pic>
        <p:nvPicPr>
          <p:cNvPr id="1046" name="Google Shape;1046;p109"/>
          <p:cNvPicPr preferRelativeResize="0"/>
          <p:nvPr/>
        </p:nvPicPr>
        <p:blipFill rotWithShape="1">
          <a:blip r:embed="rId7">
            <a:alphaModFix/>
          </a:blip>
          <a:srcRect l="7251" t="12609" r="4095" b="7384"/>
          <a:stretch/>
        </p:blipFill>
        <p:spPr>
          <a:xfrm>
            <a:off x="2695902" y="1860295"/>
            <a:ext cx="496301" cy="229567"/>
          </a:xfrm>
          <a:prstGeom prst="rect">
            <a:avLst/>
          </a:prstGeom>
          <a:noFill/>
          <a:ln>
            <a:noFill/>
          </a:ln>
        </p:spPr>
      </p:pic>
      <p:pic>
        <p:nvPicPr>
          <p:cNvPr id="1047" name="Google Shape;1047;p109"/>
          <p:cNvPicPr preferRelativeResize="0"/>
          <p:nvPr/>
        </p:nvPicPr>
        <p:blipFill rotWithShape="1">
          <a:blip r:embed="rId8">
            <a:alphaModFix/>
          </a:blip>
          <a:srcRect l="13615" t="21498" r="12145" b="10405"/>
          <a:stretch/>
        </p:blipFill>
        <p:spPr>
          <a:xfrm>
            <a:off x="2294275" y="2911100"/>
            <a:ext cx="911916" cy="281350"/>
          </a:xfrm>
          <a:prstGeom prst="rect">
            <a:avLst/>
          </a:prstGeom>
          <a:noFill/>
          <a:ln>
            <a:noFill/>
          </a:ln>
        </p:spPr>
      </p:pic>
      <p:pic>
        <p:nvPicPr>
          <p:cNvPr id="1048" name="Google Shape;1048;p109"/>
          <p:cNvPicPr preferRelativeResize="0"/>
          <p:nvPr/>
        </p:nvPicPr>
        <p:blipFill rotWithShape="1">
          <a:blip r:embed="rId9">
            <a:alphaModFix/>
          </a:blip>
          <a:srcRect l="11116" t="34563" r="11092" b="34896"/>
          <a:stretch/>
        </p:blipFill>
        <p:spPr>
          <a:xfrm>
            <a:off x="3565300" y="2911099"/>
            <a:ext cx="1075210" cy="281350"/>
          </a:xfrm>
          <a:prstGeom prst="rect">
            <a:avLst/>
          </a:prstGeom>
          <a:noFill/>
          <a:ln>
            <a:noFill/>
          </a:ln>
        </p:spPr>
      </p:pic>
      <p:pic>
        <p:nvPicPr>
          <p:cNvPr id="1049" name="Google Shape;1049;p109"/>
          <p:cNvPicPr preferRelativeResize="0"/>
          <p:nvPr/>
        </p:nvPicPr>
        <p:blipFill>
          <a:blip r:embed="rId10">
            <a:alphaModFix/>
          </a:blip>
          <a:stretch>
            <a:fillRect/>
          </a:stretch>
        </p:blipFill>
        <p:spPr>
          <a:xfrm>
            <a:off x="4999596" y="2911100"/>
            <a:ext cx="390385" cy="281351"/>
          </a:xfrm>
          <a:prstGeom prst="rect">
            <a:avLst/>
          </a:prstGeom>
          <a:noFill/>
          <a:ln>
            <a:noFill/>
          </a:ln>
        </p:spPr>
      </p:pic>
      <p:pic>
        <p:nvPicPr>
          <p:cNvPr id="1050" name="Google Shape;1050;p109"/>
          <p:cNvPicPr preferRelativeResize="0"/>
          <p:nvPr/>
        </p:nvPicPr>
        <p:blipFill rotWithShape="1">
          <a:blip r:embed="rId11">
            <a:alphaModFix/>
          </a:blip>
          <a:srcRect l="24442" t="16192" r="24498" b="16199"/>
          <a:stretch/>
        </p:blipFill>
        <p:spPr>
          <a:xfrm>
            <a:off x="5749075" y="2894727"/>
            <a:ext cx="355896" cy="314100"/>
          </a:xfrm>
          <a:prstGeom prst="rect">
            <a:avLst/>
          </a:prstGeom>
          <a:noFill/>
          <a:ln>
            <a:noFill/>
          </a:ln>
        </p:spPr>
      </p:pic>
      <p:pic>
        <p:nvPicPr>
          <p:cNvPr id="1051" name="Google Shape;1051;p109"/>
          <p:cNvPicPr preferRelativeResize="0"/>
          <p:nvPr/>
        </p:nvPicPr>
        <p:blipFill rotWithShape="1">
          <a:blip r:embed="rId12">
            <a:alphaModFix/>
          </a:blip>
          <a:srcRect t="30979" b="30067"/>
          <a:stretch/>
        </p:blipFill>
        <p:spPr>
          <a:xfrm>
            <a:off x="6464075" y="2913425"/>
            <a:ext cx="722298" cy="281350"/>
          </a:xfrm>
          <a:prstGeom prst="rect">
            <a:avLst/>
          </a:prstGeom>
          <a:noFill/>
          <a:ln>
            <a:noFill/>
          </a:ln>
        </p:spPr>
      </p:pic>
      <p:pic>
        <p:nvPicPr>
          <p:cNvPr id="1052" name="Google Shape;1052;p109"/>
          <p:cNvPicPr preferRelativeResize="0"/>
          <p:nvPr/>
        </p:nvPicPr>
        <p:blipFill rotWithShape="1">
          <a:blip r:embed="rId13">
            <a:alphaModFix/>
          </a:blip>
          <a:srcRect l="29274" r="29862"/>
          <a:stretch/>
        </p:blipFill>
        <p:spPr>
          <a:xfrm>
            <a:off x="4001361" y="3421212"/>
            <a:ext cx="176038" cy="323100"/>
          </a:xfrm>
          <a:prstGeom prst="rect">
            <a:avLst/>
          </a:prstGeom>
          <a:noFill/>
          <a:ln>
            <a:noFill/>
          </a:ln>
        </p:spPr>
      </p:pic>
      <p:pic>
        <p:nvPicPr>
          <p:cNvPr id="1053" name="Google Shape;1053;p109"/>
          <p:cNvPicPr preferRelativeResize="0"/>
          <p:nvPr/>
        </p:nvPicPr>
        <p:blipFill>
          <a:blip r:embed="rId14">
            <a:alphaModFix/>
          </a:blip>
          <a:stretch>
            <a:fillRect/>
          </a:stretch>
        </p:blipFill>
        <p:spPr>
          <a:xfrm>
            <a:off x="5396400" y="3980050"/>
            <a:ext cx="281350" cy="281350"/>
          </a:xfrm>
          <a:prstGeom prst="rect">
            <a:avLst/>
          </a:prstGeom>
          <a:noFill/>
          <a:ln>
            <a:noFill/>
          </a:ln>
        </p:spPr>
      </p:pic>
      <p:pic>
        <p:nvPicPr>
          <p:cNvPr id="1054" name="Google Shape;1054;p109"/>
          <p:cNvPicPr preferRelativeResize="0"/>
          <p:nvPr/>
        </p:nvPicPr>
        <p:blipFill>
          <a:blip r:embed="rId15">
            <a:alphaModFix/>
          </a:blip>
          <a:stretch>
            <a:fillRect/>
          </a:stretch>
        </p:blipFill>
        <p:spPr>
          <a:xfrm>
            <a:off x="3806450" y="3980050"/>
            <a:ext cx="281350" cy="281350"/>
          </a:xfrm>
          <a:prstGeom prst="rect">
            <a:avLst/>
          </a:prstGeom>
          <a:noFill/>
          <a:ln>
            <a:noFill/>
          </a:ln>
        </p:spPr>
      </p:pic>
      <p:pic>
        <p:nvPicPr>
          <p:cNvPr id="1055" name="Google Shape;1055;p109"/>
          <p:cNvPicPr preferRelativeResize="0"/>
          <p:nvPr/>
        </p:nvPicPr>
        <p:blipFill>
          <a:blip r:embed="rId16">
            <a:alphaModFix/>
          </a:blip>
          <a:stretch>
            <a:fillRect/>
          </a:stretch>
        </p:blipFill>
        <p:spPr>
          <a:xfrm>
            <a:off x="3435700" y="3980050"/>
            <a:ext cx="281350" cy="281350"/>
          </a:xfrm>
          <a:prstGeom prst="rect">
            <a:avLst/>
          </a:prstGeom>
          <a:noFill/>
          <a:ln>
            <a:noFill/>
          </a:ln>
        </p:spPr>
      </p:pic>
      <p:pic>
        <p:nvPicPr>
          <p:cNvPr id="1056" name="Google Shape;1056;p109"/>
          <p:cNvPicPr preferRelativeResize="0"/>
          <p:nvPr/>
        </p:nvPicPr>
        <p:blipFill>
          <a:blip r:embed="rId17">
            <a:alphaModFix/>
          </a:blip>
          <a:stretch>
            <a:fillRect/>
          </a:stretch>
        </p:blipFill>
        <p:spPr>
          <a:xfrm>
            <a:off x="3972813" y="4521100"/>
            <a:ext cx="281350" cy="281350"/>
          </a:xfrm>
          <a:prstGeom prst="rect">
            <a:avLst/>
          </a:prstGeom>
          <a:noFill/>
          <a:ln>
            <a:noFill/>
          </a:ln>
        </p:spPr>
      </p:pic>
      <p:pic>
        <p:nvPicPr>
          <p:cNvPr id="1057" name="Google Shape;1057;p109"/>
          <p:cNvPicPr preferRelativeResize="0"/>
          <p:nvPr/>
        </p:nvPicPr>
        <p:blipFill>
          <a:blip r:embed="rId18">
            <a:alphaModFix/>
          </a:blip>
          <a:stretch>
            <a:fillRect/>
          </a:stretch>
        </p:blipFill>
        <p:spPr>
          <a:xfrm>
            <a:off x="5226525" y="4521100"/>
            <a:ext cx="281350" cy="281350"/>
          </a:xfrm>
          <a:prstGeom prst="rect">
            <a:avLst/>
          </a:prstGeom>
          <a:noFill/>
          <a:ln>
            <a:noFill/>
          </a:ln>
        </p:spPr>
      </p:pic>
      <p:pic>
        <p:nvPicPr>
          <p:cNvPr id="1058" name="Google Shape;1058;p109"/>
          <p:cNvPicPr preferRelativeResize="0"/>
          <p:nvPr/>
        </p:nvPicPr>
        <p:blipFill rotWithShape="1">
          <a:blip r:embed="rId19">
            <a:alphaModFix/>
          </a:blip>
          <a:srcRect l="14160" t="8835" r="15073" b="4117"/>
          <a:stretch/>
        </p:blipFill>
        <p:spPr>
          <a:xfrm rot="-5400000">
            <a:off x="5847387" y="1824362"/>
            <a:ext cx="520225" cy="316950"/>
          </a:xfrm>
          <a:prstGeom prst="rect">
            <a:avLst/>
          </a:prstGeom>
          <a:noFill/>
          <a:ln>
            <a:noFill/>
          </a:ln>
        </p:spPr>
      </p:pic>
      <p:pic>
        <p:nvPicPr>
          <p:cNvPr id="1059" name="Google Shape;1059;p109"/>
          <p:cNvPicPr preferRelativeResize="0"/>
          <p:nvPr/>
        </p:nvPicPr>
        <p:blipFill rotWithShape="1">
          <a:blip r:embed="rId20">
            <a:alphaModFix/>
          </a:blip>
          <a:srcRect r="10698" b="6576"/>
          <a:stretch/>
        </p:blipFill>
        <p:spPr>
          <a:xfrm rot="-5400000">
            <a:off x="5974936" y="1825800"/>
            <a:ext cx="1196547" cy="314100"/>
          </a:xfrm>
          <a:prstGeom prst="rect">
            <a:avLst/>
          </a:prstGeom>
          <a:noFill/>
          <a:ln>
            <a:noFill/>
          </a:ln>
        </p:spPr>
      </p:pic>
      <p:pic>
        <p:nvPicPr>
          <p:cNvPr id="1060" name="Google Shape;1060;p109"/>
          <p:cNvPicPr preferRelativeResize="0"/>
          <p:nvPr/>
        </p:nvPicPr>
        <p:blipFill>
          <a:blip r:embed="rId21">
            <a:alphaModFix/>
          </a:blip>
          <a:stretch>
            <a:fillRect/>
          </a:stretch>
        </p:blipFill>
        <p:spPr>
          <a:xfrm rot="-5400000">
            <a:off x="6666675" y="1839624"/>
            <a:ext cx="722299" cy="305075"/>
          </a:xfrm>
          <a:prstGeom prst="rect">
            <a:avLst/>
          </a:prstGeom>
          <a:noFill/>
          <a:ln>
            <a:noFill/>
          </a:ln>
        </p:spPr>
      </p:pic>
      <p:pic>
        <p:nvPicPr>
          <p:cNvPr id="1061" name="Google Shape;1061;p109"/>
          <p:cNvPicPr preferRelativeResize="0"/>
          <p:nvPr/>
        </p:nvPicPr>
        <p:blipFill>
          <a:blip r:embed="rId22">
            <a:alphaModFix/>
          </a:blip>
          <a:stretch>
            <a:fillRect/>
          </a:stretch>
        </p:blipFill>
        <p:spPr>
          <a:xfrm rot="-5400000">
            <a:off x="6921847" y="1868992"/>
            <a:ext cx="1121101" cy="246335"/>
          </a:xfrm>
          <a:prstGeom prst="rect">
            <a:avLst/>
          </a:prstGeom>
          <a:noFill/>
          <a:ln>
            <a:noFill/>
          </a:ln>
        </p:spPr>
      </p:pic>
      <p:pic>
        <p:nvPicPr>
          <p:cNvPr id="1062" name="Google Shape;1062;p109"/>
          <p:cNvPicPr preferRelativeResize="0"/>
          <p:nvPr/>
        </p:nvPicPr>
        <p:blipFill rotWithShape="1">
          <a:blip r:embed="rId23">
            <a:alphaModFix/>
          </a:blip>
          <a:srcRect t="28624" b="25648"/>
          <a:stretch/>
        </p:blipFill>
        <p:spPr>
          <a:xfrm rot="-5400000">
            <a:off x="7515388" y="1866161"/>
            <a:ext cx="857401" cy="217813"/>
          </a:xfrm>
          <a:prstGeom prst="rect">
            <a:avLst/>
          </a:prstGeom>
          <a:noFill/>
          <a:ln>
            <a:noFill/>
          </a:ln>
        </p:spPr>
      </p:pic>
      <p:pic>
        <p:nvPicPr>
          <p:cNvPr id="1063" name="Google Shape;1063;p109"/>
          <p:cNvPicPr preferRelativeResize="0"/>
          <p:nvPr/>
        </p:nvPicPr>
        <p:blipFill>
          <a:blip r:embed="rId24">
            <a:alphaModFix/>
          </a:blip>
          <a:stretch>
            <a:fillRect/>
          </a:stretch>
        </p:blipFill>
        <p:spPr>
          <a:xfrm rot="-5400000">
            <a:off x="8046803" y="1834042"/>
            <a:ext cx="722299" cy="279034"/>
          </a:xfrm>
          <a:prstGeom prst="rect">
            <a:avLst/>
          </a:prstGeom>
          <a:noFill/>
          <a:ln>
            <a:noFill/>
          </a:ln>
        </p:spPr>
      </p:pic>
      <p:sp>
        <p:nvSpPr>
          <p:cNvPr id="1064" name="Google Shape;1064;p109"/>
          <p:cNvSpPr/>
          <p:nvPr/>
        </p:nvSpPr>
        <p:spPr>
          <a:xfrm>
            <a:off x="1816586" y="1784275"/>
            <a:ext cx="722400" cy="3816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pic>
        <p:nvPicPr>
          <p:cNvPr id="1065" name="Google Shape;1065;p109"/>
          <p:cNvPicPr preferRelativeResize="0"/>
          <p:nvPr/>
        </p:nvPicPr>
        <p:blipFill>
          <a:blip r:embed="rId25">
            <a:alphaModFix/>
          </a:blip>
          <a:stretch>
            <a:fillRect/>
          </a:stretch>
        </p:blipFill>
        <p:spPr>
          <a:xfrm>
            <a:off x="1982600" y="1873718"/>
            <a:ext cx="390375" cy="202695"/>
          </a:xfrm>
          <a:prstGeom prst="rect">
            <a:avLst/>
          </a:prstGeom>
          <a:noFill/>
          <a:ln>
            <a:noFill/>
          </a:ln>
        </p:spPr>
      </p:pic>
      <p:sp>
        <p:nvSpPr>
          <p:cNvPr id="1066" name="Google Shape;1066;p109"/>
          <p:cNvSpPr txBox="1"/>
          <p:nvPr/>
        </p:nvSpPr>
        <p:spPr>
          <a:xfrm>
            <a:off x="5302475" y="1276000"/>
            <a:ext cx="6342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 b="1"/>
              <a:t>Streaming</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10"/>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US" sz="2000"/>
              <a:t>AGENDA</a:t>
            </a:r>
            <a:endParaRPr sz="2000"/>
          </a:p>
        </p:txBody>
      </p:sp>
      <p:sp>
        <p:nvSpPr>
          <p:cNvPr id="1072" name="Google Shape;1072;p110"/>
          <p:cNvSpPr txBox="1">
            <a:spLocks noGrp="1"/>
          </p:cNvSpPr>
          <p:nvPr>
            <p:ph type="body" idx="1"/>
          </p:nvPr>
        </p:nvSpPr>
        <p:spPr>
          <a:xfrm>
            <a:off x="3469355" y="1115861"/>
            <a:ext cx="5161500" cy="2911800"/>
          </a:xfrm>
          <a:prstGeom prst="rect">
            <a:avLst/>
          </a:prstGeom>
          <a:noFill/>
          <a:ln>
            <a:noFill/>
          </a:ln>
        </p:spPr>
        <p:txBody>
          <a:bodyPr spcFirstLastPara="1" wrap="square" lIns="91425" tIns="45700" rIns="91425" bIns="45700" anchor="ctr" anchorCtr="0">
            <a:noAutofit/>
          </a:bodyPr>
          <a:lstStyle/>
          <a:p>
            <a:pPr marL="457200" lvl="0" indent="-304800" algn="l" rtl="0">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Tooling (e.g. Hadoop)</a:t>
            </a:r>
            <a:endParaRPr>
              <a:solidFill>
                <a:srgbClr val="D9D9D9"/>
              </a:solidFill>
            </a:endParaRPr>
          </a:p>
          <a:p>
            <a:pPr marL="457200" lvl="0" indent="-304800" algn="l" rtl="0">
              <a:lnSpc>
                <a:spcPct val="200000"/>
              </a:lnSpc>
              <a:spcBef>
                <a:spcPts val="0"/>
              </a:spcBef>
              <a:spcAft>
                <a:spcPts val="0"/>
              </a:spcAft>
              <a:buSzPts val="1200"/>
              <a:buChar char="●"/>
            </a:pPr>
            <a:r>
              <a:rPr lang="en-US" b="1"/>
              <a:t>Data Management</a:t>
            </a:r>
            <a:endParaRPr b="1"/>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Visualization</a:t>
            </a:r>
            <a:endParaRPr b="1">
              <a:solidFill>
                <a:srgbClr val="999999"/>
              </a:solidFill>
            </a:endParaRPr>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Ethics and Privacy</a:t>
            </a:r>
            <a:endParaRPr b="1">
              <a:solidFill>
                <a:srgbClr val="999999"/>
              </a:solidFill>
            </a:endParaRPr>
          </a:p>
        </p:txBody>
      </p:sp>
      <p:pic>
        <p:nvPicPr>
          <p:cNvPr id="1073" name="Google Shape;1073;p110"/>
          <p:cNvPicPr preferRelativeResize="0"/>
          <p:nvPr/>
        </p:nvPicPr>
        <p:blipFill rotWithShape="1">
          <a:blip r:embed="rId3">
            <a:alphaModFix/>
          </a:blip>
          <a:srcRect/>
          <a:stretch/>
        </p:blipFill>
        <p:spPr>
          <a:xfrm>
            <a:off x="3469350" y="2663699"/>
            <a:ext cx="169650" cy="169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1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079" name="Google Shape;1079;p111"/>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What is Data Management?</a:t>
            </a:r>
            <a:endParaRPr sz="1800">
              <a:solidFill>
                <a:srgbClr val="000000"/>
              </a:solidFill>
            </a:endParaRPr>
          </a:p>
        </p:txBody>
      </p:sp>
      <p:pic>
        <p:nvPicPr>
          <p:cNvPr id="1080" name="Google Shape;1080;p111"/>
          <p:cNvPicPr preferRelativeResize="0"/>
          <p:nvPr/>
        </p:nvPicPr>
        <p:blipFill rotWithShape="1">
          <a:blip r:embed="rId3">
            <a:alphaModFix/>
          </a:blip>
          <a:srcRect l="8738" r="8589"/>
          <a:stretch/>
        </p:blipFill>
        <p:spPr>
          <a:xfrm>
            <a:off x="4852275" y="1144975"/>
            <a:ext cx="3937525" cy="3810325"/>
          </a:xfrm>
          <a:prstGeom prst="rect">
            <a:avLst/>
          </a:prstGeom>
          <a:noFill/>
          <a:ln>
            <a:noFill/>
          </a:ln>
        </p:spPr>
      </p:pic>
      <p:sp>
        <p:nvSpPr>
          <p:cNvPr id="1081" name="Google Shape;1081;p111"/>
          <p:cNvSpPr txBox="1"/>
          <p:nvPr/>
        </p:nvSpPr>
        <p:spPr>
          <a:xfrm>
            <a:off x="568400" y="1096025"/>
            <a:ext cx="4284000" cy="3455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1000">
                <a:latin typeface="Montserrat"/>
                <a:ea typeface="Montserrat"/>
                <a:cs typeface="Montserrat"/>
                <a:sym typeface="Montserrat"/>
              </a:rPr>
              <a:t>Processes and procedures used for storing, organizing, and protecting their data.</a:t>
            </a:r>
            <a:endParaRPr sz="1000">
              <a:latin typeface="Montserrat"/>
              <a:ea typeface="Montserrat"/>
              <a:cs typeface="Montserrat"/>
              <a:sym typeface="Montserrat"/>
            </a:endParaRPr>
          </a:p>
          <a:p>
            <a:pPr marL="0" lvl="0" indent="0" algn="l" rtl="0">
              <a:lnSpc>
                <a:spcPct val="200000"/>
              </a:lnSpc>
              <a:spcBef>
                <a:spcPts val="0"/>
              </a:spcBef>
              <a:spcAft>
                <a:spcPts val="0"/>
              </a:spcAft>
              <a:buNone/>
            </a:pPr>
            <a:r>
              <a:rPr lang="en-US" sz="1000">
                <a:latin typeface="Montserrat"/>
                <a:ea typeface="Montserrat"/>
                <a:cs typeface="Montserrat"/>
                <a:sym typeface="Montserrat"/>
              </a:rPr>
              <a:t>It is important for a number of reasons, including:</a:t>
            </a:r>
            <a:endParaRPr sz="1000">
              <a:latin typeface="Montserrat"/>
              <a:ea typeface="Montserrat"/>
              <a:cs typeface="Montserrat"/>
              <a:sym typeface="Montserrat"/>
            </a:endParaRPr>
          </a:p>
          <a:p>
            <a:pPr marL="457200" lvl="0" indent="-292100" algn="l" rtl="0">
              <a:lnSpc>
                <a:spcPct val="200000"/>
              </a:lnSpc>
              <a:spcBef>
                <a:spcPts val="300"/>
              </a:spcBef>
              <a:spcAft>
                <a:spcPts val="0"/>
              </a:spcAft>
              <a:buClr>
                <a:srgbClr val="000000"/>
              </a:buClr>
              <a:buSzPts val="1000"/>
              <a:buFont typeface="Montserrat"/>
              <a:buChar char="●"/>
            </a:pPr>
            <a:r>
              <a:rPr lang="en-US" sz="1000" b="1">
                <a:latin typeface="Montserrat"/>
                <a:ea typeface="Montserrat"/>
                <a:cs typeface="Montserrat"/>
                <a:sym typeface="Montserrat"/>
              </a:rPr>
              <a:t>Data is valuable</a:t>
            </a:r>
            <a:r>
              <a:rPr lang="en-US" sz="1000">
                <a:latin typeface="Montserrat"/>
                <a:ea typeface="Montserrat"/>
                <a:cs typeface="Montserrat"/>
                <a:sym typeface="Montserrat"/>
              </a:rPr>
              <a:t>: Data is a valuable asset for organizations. It can be used to make decisions, improve efficiency, and identify new opportunities.</a:t>
            </a:r>
            <a:endParaRPr sz="1000">
              <a:latin typeface="Montserrat"/>
              <a:ea typeface="Montserrat"/>
              <a:cs typeface="Montserrat"/>
              <a:sym typeface="Montserrat"/>
            </a:endParaRPr>
          </a:p>
          <a:p>
            <a:pPr marL="457200" lvl="0" indent="-292100" algn="l" rtl="0">
              <a:lnSpc>
                <a:spcPct val="200000"/>
              </a:lnSpc>
              <a:spcBef>
                <a:spcPts val="0"/>
              </a:spcBef>
              <a:spcAft>
                <a:spcPts val="0"/>
              </a:spcAft>
              <a:buClr>
                <a:srgbClr val="000000"/>
              </a:buClr>
              <a:buSzPts val="1000"/>
              <a:buFont typeface="Montserrat"/>
              <a:buChar char="●"/>
            </a:pPr>
            <a:r>
              <a:rPr lang="en-US" sz="1000" b="1">
                <a:latin typeface="Montserrat"/>
                <a:ea typeface="Montserrat"/>
                <a:cs typeface="Montserrat"/>
                <a:sym typeface="Montserrat"/>
              </a:rPr>
              <a:t>Data is complex</a:t>
            </a:r>
            <a:r>
              <a:rPr lang="en-US" sz="1000">
                <a:latin typeface="Montserrat"/>
                <a:ea typeface="Montserrat"/>
                <a:cs typeface="Montserrat"/>
                <a:sym typeface="Montserrat"/>
              </a:rPr>
              <a:t>: Data can be complex and difficult to manage. It can be stored in a variety of formats, and it can be difficult to keep track of changes.</a:t>
            </a:r>
            <a:endParaRPr sz="1000">
              <a:latin typeface="Montserrat"/>
              <a:ea typeface="Montserrat"/>
              <a:cs typeface="Montserrat"/>
              <a:sym typeface="Montserrat"/>
            </a:endParaRPr>
          </a:p>
          <a:p>
            <a:pPr marL="457200" lvl="0" indent="-292100" algn="l" rtl="0">
              <a:lnSpc>
                <a:spcPct val="200000"/>
              </a:lnSpc>
              <a:spcBef>
                <a:spcPts val="0"/>
              </a:spcBef>
              <a:spcAft>
                <a:spcPts val="0"/>
              </a:spcAft>
              <a:buClr>
                <a:srgbClr val="000000"/>
              </a:buClr>
              <a:buSzPts val="1000"/>
              <a:buFont typeface="Montserrat"/>
              <a:buChar char="●"/>
            </a:pPr>
            <a:r>
              <a:rPr lang="en-US" sz="1000" b="1">
                <a:latin typeface="Montserrat"/>
                <a:ea typeface="Montserrat"/>
                <a:cs typeface="Montserrat"/>
                <a:sym typeface="Montserrat"/>
              </a:rPr>
              <a:t>Data is vulnerable</a:t>
            </a:r>
            <a:r>
              <a:rPr lang="en-US" sz="1000">
                <a:latin typeface="Montserrat"/>
                <a:ea typeface="Montserrat"/>
                <a:cs typeface="Montserrat"/>
                <a:sym typeface="Montserrat"/>
              </a:rPr>
              <a:t>: Data is vulnerable to security threats. It can be stolen, corrupted, or lost.</a:t>
            </a:r>
            <a:endParaRPr sz="10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1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087" name="Google Shape;1087;p112"/>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Significance of effective Data Management</a:t>
            </a:r>
            <a:endParaRPr sz="1800">
              <a:solidFill>
                <a:srgbClr val="000000"/>
              </a:solidFill>
            </a:endParaRPr>
          </a:p>
        </p:txBody>
      </p:sp>
      <p:sp>
        <p:nvSpPr>
          <p:cNvPr id="1088" name="Google Shape;1088;p112"/>
          <p:cNvSpPr/>
          <p:nvPr/>
        </p:nvSpPr>
        <p:spPr>
          <a:xfrm>
            <a:off x="939775" y="1416403"/>
            <a:ext cx="1189200" cy="10626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12"/>
          <p:cNvSpPr/>
          <p:nvPr/>
        </p:nvSpPr>
        <p:spPr>
          <a:xfrm>
            <a:off x="1093250" y="1509150"/>
            <a:ext cx="1210500" cy="1062600"/>
          </a:xfrm>
          <a:prstGeom prst="hexagon">
            <a:avLst>
              <a:gd name="adj" fmla="val 25000"/>
              <a:gd name="vf" fmla="val 115470"/>
            </a:avLst>
          </a:prstGeom>
          <a:solidFill>
            <a:schemeClr val="accent1"/>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PROTECT DATA</a:t>
            </a:r>
            <a:endParaRPr sz="800" b="1">
              <a:solidFill>
                <a:srgbClr val="FFFFFF"/>
              </a:solidFill>
              <a:latin typeface="Montserrat"/>
              <a:ea typeface="Montserrat"/>
              <a:cs typeface="Montserrat"/>
              <a:sym typeface="Montserrat"/>
            </a:endParaRPr>
          </a:p>
        </p:txBody>
      </p:sp>
      <p:sp>
        <p:nvSpPr>
          <p:cNvPr id="1090" name="Google Shape;1090;p112"/>
          <p:cNvSpPr/>
          <p:nvPr/>
        </p:nvSpPr>
        <p:spPr>
          <a:xfrm>
            <a:off x="2913700" y="1416403"/>
            <a:ext cx="1189200" cy="10626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12"/>
          <p:cNvSpPr/>
          <p:nvPr/>
        </p:nvSpPr>
        <p:spPr>
          <a:xfrm>
            <a:off x="3102449" y="1509150"/>
            <a:ext cx="1210500" cy="1062600"/>
          </a:xfrm>
          <a:prstGeom prst="hexagon">
            <a:avLst>
              <a:gd name="adj" fmla="val 25000"/>
              <a:gd name="vf" fmla="val 115470"/>
            </a:avLst>
          </a:prstGeom>
          <a:solidFill>
            <a:schemeClr val="accent1"/>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800" b="1">
                <a:solidFill>
                  <a:srgbClr val="FFFFFF"/>
                </a:solidFill>
                <a:latin typeface="Montserrat"/>
                <a:ea typeface="Montserrat"/>
                <a:cs typeface="Montserrat"/>
                <a:sym typeface="Montserrat"/>
              </a:rPr>
              <a:t>BETTER DECISION</a:t>
            </a:r>
            <a:endParaRPr sz="800" b="1">
              <a:solidFill>
                <a:srgbClr val="FFFFFF"/>
              </a:solidFill>
              <a:latin typeface="Montserrat"/>
              <a:ea typeface="Montserrat"/>
              <a:cs typeface="Montserrat"/>
              <a:sym typeface="Montserrat"/>
            </a:endParaRPr>
          </a:p>
        </p:txBody>
      </p:sp>
      <p:sp>
        <p:nvSpPr>
          <p:cNvPr id="1092" name="Google Shape;1092;p112"/>
          <p:cNvSpPr/>
          <p:nvPr/>
        </p:nvSpPr>
        <p:spPr>
          <a:xfrm>
            <a:off x="4887625" y="1416403"/>
            <a:ext cx="1189200" cy="10626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12"/>
          <p:cNvSpPr/>
          <p:nvPr/>
        </p:nvSpPr>
        <p:spPr>
          <a:xfrm>
            <a:off x="5061523" y="1509150"/>
            <a:ext cx="1210500" cy="1062600"/>
          </a:xfrm>
          <a:prstGeom prst="hexagon">
            <a:avLst>
              <a:gd name="adj" fmla="val 25000"/>
              <a:gd name="vf" fmla="val 115470"/>
            </a:avLst>
          </a:prstGeom>
          <a:solidFill>
            <a:schemeClr val="accent1"/>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800" b="1">
                <a:solidFill>
                  <a:srgbClr val="FFFFFF"/>
                </a:solidFill>
                <a:latin typeface="Montserrat"/>
                <a:ea typeface="Montserrat"/>
                <a:cs typeface="Montserrat"/>
                <a:sym typeface="Montserrat"/>
              </a:rPr>
              <a:t>IMPROVED EFFICIENCY</a:t>
            </a:r>
            <a:endParaRPr sz="800" b="1">
              <a:solidFill>
                <a:srgbClr val="FFFFFF"/>
              </a:solidFill>
              <a:latin typeface="Montserrat"/>
              <a:ea typeface="Montserrat"/>
              <a:cs typeface="Montserrat"/>
              <a:sym typeface="Montserrat"/>
            </a:endParaRPr>
          </a:p>
        </p:txBody>
      </p:sp>
      <p:sp>
        <p:nvSpPr>
          <p:cNvPr id="1094" name="Google Shape;1094;p112"/>
          <p:cNvSpPr/>
          <p:nvPr/>
        </p:nvSpPr>
        <p:spPr>
          <a:xfrm>
            <a:off x="6861550" y="1416403"/>
            <a:ext cx="1189200" cy="10626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12"/>
          <p:cNvSpPr/>
          <p:nvPr/>
        </p:nvSpPr>
        <p:spPr>
          <a:xfrm>
            <a:off x="7020597" y="1509150"/>
            <a:ext cx="1210500" cy="1062600"/>
          </a:xfrm>
          <a:prstGeom prst="hexagon">
            <a:avLst>
              <a:gd name="adj" fmla="val 25000"/>
              <a:gd name="vf" fmla="val 115470"/>
            </a:avLst>
          </a:prstGeom>
          <a:solidFill>
            <a:schemeClr val="accent1"/>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800" b="1">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US" sz="800" b="1">
                <a:solidFill>
                  <a:srgbClr val="FFFFFF"/>
                </a:solidFill>
                <a:latin typeface="Montserrat"/>
                <a:ea typeface="Montserrat"/>
                <a:cs typeface="Montserrat"/>
                <a:sym typeface="Montserrat"/>
              </a:rPr>
              <a:t>NEW </a:t>
            </a:r>
            <a:endParaRPr sz="800" b="1">
              <a:solidFill>
                <a:srgbClr val="FFFFFF"/>
              </a:solidFill>
              <a:latin typeface="Montserrat"/>
              <a:ea typeface="Montserrat"/>
              <a:cs typeface="Montserrat"/>
              <a:sym typeface="Montserrat"/>
            </a:endParaRPr>
          </a:p>
        </p:txBody>
      </p:sp>
      <p:sp>
        <p:nvSpPr>
          <p:cNvPr id="1096" name="Google Shape;1096;p112"/>
          <p:cNvSpPr txBox="1"/>
          <p:nvPr/>
        </p:nvSpPr>
        <p:spPr>
          <a:xfrm>
            <a:off x="7056225" y="1922375"/>
            <a:ext cx="1210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b="1">
                <a:solidFill>
                  <a:srgbClr val="FFFFFF"/>
                </a:solidFill>
                <a:latin typeface="Montserrat"/>
                <a:ea typeface="Montserrat"/>
                <a:cs typeface="Montserrat"/>
                <a:sym typeface="Montserrat"/>
              </a:rPr>
              <a:t>OPPORTUNITIES</a:t>
            </a:r>
            <a:endParaRPr/>
          </a:p>
        </p:txBody>
      </p:sp>
      <p:sp>
        <p:nvSpPr>
          <p:cNvPr id="1097" name="Google Shape;1097;p112"/>
          <p:cNvSpPr txBox="1"/>
          <p:nvPr/>
        </p:nvSpPr>
        <p:spPr>
          <a:xfrm>
            <a:off x="714950" y="2778875"/>
            <a:ext cx="1967100" cy="1362300"/>
          </a:xfrm>
          <a:prstGeom prst="rect">
            <a:avLst/>
          </a:prstGeom>
          <a:noFill/>
          <a:ln>
            <a:noFill/>
          </a:ln>
        </p:spPr>
        <p:txBody>
          <a:bodyPr spcFirstLastPara="1" wrap="square" lIns="91425" tIns="91425" rIns="91425" bIns="91425" anchor="t" anchorCtr="0">
            <a:spAutoFit/>
          </a:bodyPr>
          <a:lstStyle/>
          <a:p>
            <a:pPr marL="0" lvl="0" indent="0" algn="ctr" rtl="0">
              <a:lnSpc>
                <a:spcPct val="250000"/>
              </a:lnSpc>
              <a:spcBef>
                <a:spcPts val="0"/>
              </a:spcBef>
              <a:spcAft>
                <a:spcPts val="0"/>
              </a:spcAft>
              <a:buNone/>
            </a:pPr>
            <a:r>
              <a:rPr lang="en-US" sz="900">
                <a:latin typeface="Montserrat"/>
                <a:ea typeface="Montserrat"/>
                <a:cs typeface="Montserrat"/>
                <a:sym typeface="Montserrat"/>
              </a:rPr>
              <a:t>Can be done through a variety of measures, such as encryption, access control, and disaster recovery planning</a:t>
            </a:r>
            <a:endParaRPr sz="900">
              <a:latin typeface="Montserrat"/>
              <a:ea typeface="Montserrat"/>
              <a:cs typeface="Montserrat"/>
              <a:sym typeface="Montserrat"/>
            </a:endParaRPr>
          </a:p>
        </p:txBody>
      </p:sp>
      <p:sp>
        <p:nvSpPr>
          <p:cNvPr id="1098" name="Google Shape;1098;p112"/>
          <p:cNvSpPr txBox="1"/>
          <p:nvPr/>
        </p:nvSpPr>
        <p:spPr>
          <a:xfrm>
            <a:off x="2724150" y="2778875"/>
            <a:ext cx="1967100" cy="1362300"/>
          </a:xfrm>
          <a:prstGeom prst="rect">
            <a:avLst/>
          </a:prstGeom>
          <a:noFill/>
          <a:ln>
            <a:noFill/>
          </a:ln>
        </p:spPr>
        <p:txBody>
          <a:bodyPr spcFirstLastPara="1" wrap="square" lIns="91425" tIns="91425" rIns="91425" bIns="91425" anchor="t" anchorCtr="0">
            <a:spAutoFit/>
          </a:bodyPr>
          <a:lstStyle/>
          <a:p>
            <a:pPr marL="0" marR="0" lvl="0" indent="0" algn="ctr" rtl="0">
              <a:lnSpc>
                <a:spcPct val="250000"/>
              </a:lnSpc>
              <a:spcBef>
                <a:spcPts val="0"/>
              </a:spcBef>
              <a:spcAft>
                <a:spcPts val="0"/>
              </a:spcAft>
              <a:buNone/>
            </a:pPr>
            <a:r>
              <a:rPr lang="en-US" sz="900">
                <a:latin typeface="Montserrat"/>
                <a:ea typeface="Montserrat"/>
                <a:cs typeface="Montserrat"/>
                <a:sym typeface="Montserrat"/>
              </a:rPr>
              <a:t>Can be done through a variety of tools and techniques, such as data analysis and data visualization</a:t>
            </a:r>
            <a:endParaRPr sz="900">
              <a:latin typeface="Montserrat"/>
              <a:ea typeface="Montserrat"/>
              <a:cs typeface="Montserrat"/>
              <a:sym typeface="Montserrat"/>
            </a:endParaRPr>
          </a:p>
        </p:txBody>
      </p:sp>
      <p:sp>
        <p:nvSpPr>
          <p:cNvPr id="1099" name="Google Shape;1099;p112"/>
          <p:cNvSpPr txBox="1"/>
          <p:nvPr/>
        </p:nvSpPr>
        <p:spPr>
          <a:xfrm>
            <a:off x="4683225" y="2778875"/>
            <a:ext cx="1967100" cy="1015800"/>
          </a:xfrm>
          <a:prstGeom prst="rect">
            <a:avLst/>
          </a:prstGeom>
          <a:noFill/>
          <a:ln>
            <a:noFill/>
          </a:ln>
        </p:spPr>
        <p:txBody>
          <a:bodyPr spcFirstLastPara="1" wrap="square" lIns="91425" tIns="91425" rIns="91425" bIns="91425" anchor="t" anchorCtr="0">
            <a:spAutoFit/>
          </a:bodyPr>
          <a:lstStyle/>
          <a:p>
            <a:pPr marL="0" marR="0" lvl="0" indent="0" algn="ctr" rtl="0">
              <a:lnSpc>
                <a:spcPct val="250000"/>
              </a:lnSpc>
              <a:spcBef>
                <a:spcPts val="0"/>
              </a:spcBef>
              <a:spcAft>
                <a:spcPts val="0"/>
              </a:spcAft>
              <a:buNone/>
            </a:pPr>
            <a:r>
              <a:rPr lang="en-US" sz="900">
                <a:latin typeface="Montserrat"/>
                <a:ea typeface="Montserrat"/>
                <a:cs typeface="Montserrat"/>
                <a:sym typeface="Montserrat"/>
              </a:rPr>
              <a:t>Can be done by automating tasks and reducing the time it takes to access and use data</a:t>
            </a:r>
            <a:endParaRPr sz="900">
              <a:latin typeface="Montserrat"/>
              <a:ea typeface="Montserrat"/>
              <a:cs typeface="Montserrat"/>
              <a:sym typeface="Montserrat"/>
            </a:endParaRPr>
          </a:p>
        </p:txBody>
      </p:sp>
      <p:sp>
        <p:nvSpPr>
          <p:cNvPr id="1100" name="Google Shape;1100;p112"/>
          <p:cNvSpPr txBox="1"/>
          <p:nvPr/>
        </p:nvSpPr>
        <p:spPr>
          <a:xfrm>
            <a:off x="6642300" y="2778875"/>
            <a:ext cx="1967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250000"/>
              </a:lnSpc>
              <a:spcBef>
                <a:spcPts val="0"/>
              </a:spcBef>
              <a:spcAft>
                <a:spcPts val="0"/>
              </a:spcAft>
              <a:buNone/>
            </a:pPr>
            <a:r>
              <a:rPr lang="en-US" sz="900">
                <a:latin typeface="Montserrat"/>
                <a:ea typeface="Montserrat"/>
                <a:cs typeface="Montserrat"/>
                <a:sym typeface="Montserrat"/>
              </a:rPr>
              <a:t>Can be done by analyzing data to identify trends and patterns</a:t>
            </a:r>
            <a:endParaRPr sz="900">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1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106" name="Google Shape;1106;p113"/>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Overview of Data Governance</a:t>
            </a:r>
            <a:endParaRPr sz="1800">
              <a:solidFill>
                <a:srgbClr val="000000"/>
              </a:solidFill>
            </a:endParaRPr>
          </a:p>
        </p:txBody>
      </p:sp>
      <p:sp>
        <p:nvSpPr>
          <p:cNvPr id="1107" name="Google Shape;1107;p113"/>
          <p:cNvSpPr txBox="1"/>
          <p:nvPr/>
        </p:nvSpPr>
        <p:spPr>
          <a:xfrm>
            <a:off x="568400" y="1028375"/>
            <a:ext cx="4131000" cy="4109700"/>
          </a:xfrm>
          <a:prstGeom prst="rect">
            <a:avLst/>
          </a:prstGeom>
          <a:noFill/>
          <a:ln>
            <a:noFill/>
          </a:ln>
        </p:spPr>
        <p:txBody>
          <a:bodyPr spcFirstLastPara="1" wrap="square" lIns="91425" tIns="91425" rIns="91425" bIns="91425" anchor="t" anchorCtr="0">
            <a:spAutoFit/>
          </a:bodyPr>
          <a:lstStyle/>
          <a:p>
            <a:pPr marL="457200" lvl="0" indent="-292100" algn="just" rtl="0">
              <a:lnSpc>
                <a:spcPct val="250000"/>
              </a:lnSpc>
              <a:spcBef>
                <a:spcPts val="1200"/>
              </a:spcBef>
              <a:spcAft>
                <a:spcPts val="0"/>
              </a:spcAft>
              <a:buSzPts val="1000"/>
              <a:buFont typeface="Montserrat"/>
              <a:buChar char="●"/>
            </a:pPr>
            <a:r>
              <a:rPr lang="en-US" sz="1000">
                <a:latin typeface="Montserrat"/>
                <a:ea typeface="Montserrat"/>
                <a:cs typeface="Montserrat"/>
                <a:sym typeface="Montserrat"/>
              </a:rPr>
              <a:t>Data governance is a collection of processes, roles, policies, standards, and metrics that ensure the effective and efficient use of information in enabling an organization to achieve its goals.</a:t>
            </a:r>
            <a:endParaRPr sz="1000">
              <a:latin typeface="Montserrat"/>
              <a:ea typeface="Montserrat"/>
              <a:cs typeface="Montserrat"/>
              <a:sym typeface="Montserrat"/>
            </a:endParaRPr>
          </a:p>
          <a:p>
            <a:pPr marL="457200" lvl="0" indent="-292100" algn="just" rtl="0">
              <a:lnSpc>
                <a:spcPct val="250000"/>
              </a:lnSpc>
              <a:spcBef>
                <a:spcPts val="1200"/>
              </a:spcBef>
              <a:spcAft>
                <a:spcPts val="0"/>
              </a:spcAft>
              <a:buSzPts val="1000"/>
              <a:buFont typeface="Montserrat"/>
              <a:buChar char="●"/>
            </a:pPr>
            <a:r>
              <a:rPr lang="en-US" sz="1000">
                <a:latin typeface="Montserrat"/>
                <a:ea typeface="Montserrat"/>
                <a:cs typeface="Montserrat"/>
                <a:sym typeface="Montserrat"/>
              </a:rPr>
              <a:t>It establishes the processes and responsibilities that ensure the quality and security of data used across the organization.</a:t>
            </a:r>
            <a:endParaRPr sz="1000">
              <a:latin typeface="Montserrat"/>
              <a:ea typeface="Montserrat"/>
              <a:cs typeface="Montserrat"/>
              <a:sym typeface="Montserrat"/>
            </a:endParaRPr>
          </a:p>
          <a:p>
            <a:pPr marL="457200" lvl="0" indent="-292100" algn="just" rtl="0">
              <a:lnSpc>
                <a:spcPct val="250000"/>
              </a:lnSpc>
              <a:spcBef>
                <a:spcPts val="1200"/>
              </a:spcBef>
              <a:spcAft>
                <a:spcPts val="0"/>
              </a:spcAft>
              <a:buSzPts val="1000"/>
              <a:buFont typeface="Montserrat"/>
              <a:buChar char="●"/>
            </a:pPr>
            <a:r>
              <a:rPr lang="en-US" sz="1000">
                <a:latin typeface="Montserrat"/>
                <a:ea typeface="Montserrat"/>
                <a:cs typeface="Montserrat"/>
                <a:sym typeface="Montserrat"/>
              </a:rPr>
              <a:t>Data governance defines who can take what action, upon what data, in what situations, and using what methods.</a:t>
            </a:r>
            <a:endParaRPr sz="1000">
              <a:latin typeface="Montserrat"/>
              <a:ea typeface="Montserrat"/>
              <a:cs typeface="Montserrat"/>
              <a:sym typeface="Montserrat"/>
            </a:endParaRPr>
          </a:p>
        </p:txBody>
      </p:sp>
      <p:pic>
        <p:nvPicPr>
          <p:cNvPr id="1108" name="Google Shape;1108;p113"/>
          <p:cNvPicPr preferRelativeResize="0"/>
          <p:nvPr/>
        </p:nvPicPr>
        <p:blipFill>
          <a:blip r:embed="rId3">
            <a:alphaModFix/>
          </a:blip>
          <a:stretch>
            <a:fillRect/>
          </a:stretch>
        </p:blipFill>
        <p:spPr>
          <a:xfrm>
            <a:off x="4880450" y="1324050"/>
            <a:ext cx="4139801" cy="295995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1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114" name="Google Shape;1114;p114"/>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Overview of Data Governance</a:t>
            </a:r>
            <a:endParaRPr sz="1800">
              <a:solidFill>
                <a:srgbClr val="000000"/>
              </a:solidFill>
            </a:endParaRPr>
          </a:p>
        </p:txBody>
      </p:sp>
      <p:pic>
        <p:nvPicPr>
          <p:cNvPr id="1115" name="Google Shape;1115;p114"/>
          <p:cNvPicPr preferRelativeResize="0"/>
          <p:nvPr/>
        </p:nvPicPr>
        <p:blipFill rotWithShape="1">
          <a:blip r:embed="rId3">
            <a:alphaModFix/>
          </a:blip>
          <a:srcRect/>
          <a:stretch/>
        </p:blipFill>
        <p:spPr>
          <a:xfrm>
            <a:off x="1952100" y="1460098"/>
            <a:ext cx="5239800" cy="3157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1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121" name="Google Shape;1121;p115"/>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Data Lifecycle Management</a:t>
            </a:r>
            <a:endParaRPr sz="1800">
              <a:solidFill>
                <a:srgbClr val="000000"/>
              </a:solidFill>
            </a:endParaRPr>
          </a:p>
        </p:txBody>
      </p:sp>
      <p:pic>
        <p:nvPicPr>
          <p:cNvPr id="1122" name="Google Shape;1122;p115"/>
          <p:cNvPicPr preferRelativeResize="0"/>
          <p:nvPr/>
        </p:nvPicPr>
        <p:blipFill rotWithShape="1">
          <a:blip r:embed="rId3">
            <a:alphaModFix/>
          </a:blip>
          <a:srcRect t="30300" b="17431"/>
          <a:stretch/>
        </p:blipFill>
        <p:spPr>
          <a:xfrm>
            <a:off x="735863" y="1654175"/>
            <a:ext cx="7672284" cy="267267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1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128" name="Google Shape;1128;p116"/>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What is Data Quality?</a:t>
            </a:r>
            <a:endParaRPr sz="1800">
              <a:solidFill>
                <a:srgbClr val="000000"/>
              </a:solidFill>
            </a:endParaRPr>
          </a:p>
        </p:txBody>
      </p:sp>
      <p:sp>
        <p:nvSpPr>
          <p:cNvPr id="1129" name="Google Shape;1129;p116"/>
          <p:cNvSpPr txBox="1"/>
          <p:nvPr/>
        </p:nvSpPr>
        <p:spPr>
          <a:xfrm>
            <a:off x="568400" y="1262750"/>
            <a:ext cx="7949700" cy="723300"/>
          </a:xfrm>
          <a:prstGeom prst="rect">
            <a:avLst/>
          </a:prstGeom>
          <a:noFill/>
          <a:ln>
            <a:noFill/>
          </a:ln>
        </p:spPr>
        <p:txBody>
          <a:bodyPr spcFirstLastPara="1" wrap="square" lIns="91425" tIns="91425" rIns="91425" bIns="91425" anchor="t" anchorCtr="0">
            <a:spAutoFit/>
          </a:bodyPr>
          <a:lstStyle/>
          <a:p>
            <a:pPr marL="457200" lvl="0" indent="-292100" algn="just" rtl="0">
              <a:lnSpc>
                <a:spcPct val="250000"/>
              </a:lnSpc>
              <a:spcBef>
                <a:spcPts val="1200"/>
              </a:spcBef>
              <a:spcAft>
                <a:spcPts val="0"/>
              </a:spcAft>
              <a:buSzPts val="1000"/>
              <a:buFont typeface="Montserrat"/>
              <a:buChar char="●"/>
            </a:pPr>
            <a:r>
              <a:rPr lang="en-US" sz="1000">
                <a:latin typeface="Montserrat"/>
                <a:ea typeface="Montserrat"/>
                <a:cs typeface="Montserrat"/>
                <a:sym typeface="Montserrat"/>
              </a:rPr>
              <a:t>Data is of high quality, if it is fit for the intended purpose or use</a:t>
            </a:r>
            <a:endParaRPr sz="1000">
              <a:latin typeface="Montserrat"/>
              <a:ea typeface="Montserrat"/>
              <a:cs typeface="Montserrat"/>
              <a:sym typeface="Montserrat"/>
            </a:endParaRPr>
          </a:p>
          <a:p>
            <a:pPr marL="457200" marR="0" lvl="0" indent="-292100" algn="just" rtl="0">
              <a:lnSpc>
                <a:spcPct val="250000"/>
              </a:lnSpc>
              <a:spcBef>
                <a:spcPts val="0"/>
              </a:spcBef>
              <a:spcAft>
                <a:spcPts val="0"/>
              </a:spcAft>
              <a:buSzPts val="1000"/>
              <a:buFont typeface="Montserrat"/>
              <a:buChar char="●"/>
            </a:pPr>
            <a:r>
              <a:rPr lang="en-US" sz="1000">
                <a:latin typeface="Montserrat"/>
                <a:ea typeface="Montserrat"/>
                <a:cs typeface="Montserrat"/>
                <a:sym typeface="Montserrat"/>
              </a:rPr>
              <a:t>Data is of high quality, if it correctly represents the real-world construct being modeled</a:t>
            </a:r>
            <a:endParaRPr sz="1700"/>
          </a:p>
        </p:txBody>
      </p:sp>
      <p:pic>
        <p:nvPicPr>
          <p:cNvPr id="1130" name="Google Shape;1130;p116"/>
          <p:cNvPicPr preferRelativeResize="0"/>
          <p:nvPr/>
        </p:nvPicPr>
        <p:blipFill rotWithShape="1">
          <a:blip r:embed="rId3">
            <a:alphaModFix/>
          </a:blip>
          <a:srcRect/>
          <a:stretch/>
        </p:blipFill>
        <p:spPr>
          <a:xfrm>
            <a:off x="2430750" y="2415850"/>
            <a:ext cx="6463099" cy="23479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1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136" name="Google Shape;1136;p117"/>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How to ensure Data Quality?</a:t>
            </a:r>
            <a:endParaRPr sz="1800">
              <a:solidFill>
                <a:srgbClr val="000000"/>
              </a:solidFill>
            </a:endParaRPr>
          </a:p>
        </p:txBody>
      </p:sp>
      <p:pic>
        <p:nvPicPr>
          <p:cNvPr id="1137" name="Google Shape;1137;p117"/>
          <p:cNvPicPr preferRelativeResize="0"/>
          <p:nvPr/>
        </p:nvPicPr>
        <p:blipFill rotWithShape="1">
          <a:blip r:embed="rId3">
            <a:alphaModFix/>
          </a:blip>
          <a:srcRect/>
          <a:stretch/>
        </p:blipFill>
        <p:spPr>
          <a:xfrm>
            <a:off x="5455563" y="1334575"/>
            <a:ext cx="3490976" cy="3497448"/>
          </a:xfrm>
          <a:prstGeom prst="rect">
            <a:avLst/>
          </a:prstGeom>
          <a:noFill/>
          <a:ln>
            <a:noFill/>
          </a:ln>
        </p:spPr>
      </p:pic>
      <p:sp>
        <p:nvSpPr>
          <p:cNvPr id="1138" name="Google Shape;1138;p117"/>
          <p:cNvSpPr txBox="1"/>
          <p:nvPr/>
        </p:nvSpPr>
        <p:spPr>
          <a:xfrm>
            <a:off x="568400" y="1148125"/>
            <a:ext cx="4976700" cy="325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1100"/>
              </a:spcBef>
              <a:spcAft>
                <a:spcPts val="0"/>
              </a:spcAft>
              <a:buNone/>
            </a:pPr>
            <a:r>
              <a:rPr lang="en-US" sz="1000">
                <a:latin typeface="Montserrat"/>
                <a:ea typeface="Montserrat"/>
                <a:cs typeface="Montserrat"/>
                <a:sym typeface="Montserrat"/>
              </a:rPr>
              <a:t>The remedies used to prevent data quality issues and eventual data cleansing includes these disciplines:</a:t>
            </a:r>
            <a:endParaRPr sz="1000">
              <a:latin typeface="Montserrat"/>
              <a:ea typeface="Montserrat"/>
              <a:cs typeface="Montserrat"/>
              <a:sym typeface="Montserrat"/>
            </a:endParaRPr>
          </a:p>
          <a:p>
            <a:pPr marL="457200" lvl="0" indent="-292100" algn="l" rtl="0">
              <a:lnSpc>
                <a:spcPct val="200000"/>
              </a:lnSpc>
              <a:spcBef>
                <a:spcPts val="1100"/>
              </a:spcBef>
              <a:spcAft>
                <a:spcPts val="0"/>
              </a:spcAft>
              <a:buSzPts val="1000"/>
              <a:buFont typeface="Montserrat"/>
              <a:buChar char="●"/>
            </a:pPr>
            <a:r>
              <a:rPr lang="en-US" sz="1000">
                <a:latin typeface="Montserrat"/>
                <a:ea typeface="Montserrat"/>
                <a:cs typeface="Montserrat"/>
                <a:sym typeface="Montserrat"/>
              </a:rPr>
              <a:t>Data Governance</a:t>
            </a:r>
            <a:endParaRPr sz="1000">
              <a:latin typeface="Montserrat"/>
              <a:ea typeface="Montserrat"/>
              <a:cs typeface="Montserrat"/>
              <a:sym typeface="Montserrat"/>
            </a:endParaRPr>
          </a:p>
          <a:p>
            <a:pPr marL="457200" lvl="0" indent="-292100" algn="l" rtl="0">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Data Profiling</a:t>
            </a:r>
            <a:endParaRPr sz="1000">
              <a:latin typeface="Montserrat"/>
              <a:ea typeface="Montserrat"/>
              <a:cs typeface="Montserrat"/>
              <a:sym typeface="Montserrat"/>
            </a:endParaRPr>
          </a:p>
          <a:p>
            <a:pPr marL="457200" lvl="0" indent="-292100" algn="l" rtl="0">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Data Matching</a:t>
            </a:r>
            <a:endParaRPr sz="1000">
              <a:latin typeface="Montserrat"/>
              <a:ea typeface="Montserrat"/>
              <a:cs typeface="Montserrat"/>
              <a:sym typeface="Montserrat"/>
            </a:endParaRPr>
          </a:p>
          <a:p>
            <a:pPr marL="457200" lvl="0" indent="-292100" algn="l" rtl="0">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Data Quality Reporting</a:t>
            </a:r>
            <a:endParaRPr sz="1000">
              <a:latin typeface="Montserrat"/>
              <a:ea typeface="Montserrat"/>
              <a:cs typeface="Montserrat"/>
              <a:sym typeface="Montserrat"/>
            </a:endParaRPr>
          </a:p>
          <a:p>
            <a:pPr marL="457200" lvl="0" indent="-292100" algn="l" rtl="0">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Master Data Management (MDM)</a:t>
            </a:r>
            <a:endParaRPr sz="1000">
              <a:latin typeface="Montserrat"/>
              <a:ea typeface="Montserrat"/>
              <a:cs typeface="Montserrat"/>
              <a:sym typeface="Montserrat"/>
            </a:endParaRPr>
          </a:p>
          <a:p>
            <a:pPr marL="457200" lvl="0" indent="-292100" algn="l" rtl="0">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Customer Data Integration (CDI)</a:t>
            </a:r>
            <a:endParaRPr sz="1000">
              <a:latin typeface="Montserrat"/>
              <a:ea typeface="Montserrat"/>
              <a:cs typeface="Montserrat"/>
              <a:sym typeface="Montserrat"/>
            </a:endParaRPr>
          </a:p>
          <a:p>
            <a:pPr marL="457200" lvl="0" indent="-292100" algn="l" rtl="0">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Product Information Management (PIM)</a:t>
            </a:r>
            <a:endParaRPr sz="1000">
              <a:latin typeface="Montserrat"/>
              <a:ea typeface="Montserrat"/>
              <a:cs typeface="Montserrat"/>
              <a:sym typeface="Montserrat"/>
            </a:endParaRPr>
          </a:p>
          <a:p>
            <a:pPr marL="457200" lvl="0" indent="-292100" algn="l" rtl="0">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Digital Asset Management (DAM)</a:t>
            </a:r>
            <a:endParaRPr sz="10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2"/>
          <p:cNvSpPr/>
          <p:nvPr/>
        </p:nvSpPr>
        <p:spPr>
          <a:xfrm>
            <a:off x="4002263" y="1142638"/>
            <a:ext cx="1139400" cy="1110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Types of Data</a:t>
            </a:r>
            <a:endParaRPr sz="1800">
              <a:solidFill>
                <a:srgbClr val="000000"/>
              </a:solidFill>
            </a:endParaRPr>
          </a:p>
        </p:txBody>
      </p:sp>
      <p:pic>
        <p:nvPicPr>
          <p:cNvPr id="475" name="Google Shape;475;p82"/>
          <p:cNvPicPr preferRelativeResize="0"/>
          <p:nvPr/>
        </p:nvPicPr>
        <p:blipFill rotWithShape="1">
          <a:blip r:embed="rId3">
            <a:alphaModFix/>
          </a:blip>
          <a:srcRect l="10470" t="10367" r="10565" b="10668"/>
          <a:stretch/>
        </p:blipFill>
        <p:spPr>
          <a:xfrm>
            <a:off x="4287508" y="1421025"/>
            <a:ext cx="568928" cy="553523"/>
          </a:xfrm>
          <a:prstGeom prst="rect">
            <a:avLst/>
          </a:prstGeom>
          <a:noFill/>
          <a:ln>
            <a:noFill/>
          </a:ln>
        </p:spPr>
      </p:pic>
      <p:sp>
        <p:nvSpPr>
          <p:cNvPr id="476" name="Google Shape;476;p82"/>
          <p:cNvSpPr/>
          <p:nvPr/>
        </p:nvSpPr>
        <p:spPr>
          <a:xfrm>
            <a:off x="1288910" y="2810972"/>
            <a:ext cx="888600" cy="852300"/>
          </a:xfrm>
          <a:prstGeom prst="ellipse">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2"/>
          <p:cNvSpPr/>
          <p:nvPr/>
        </p:nvSpPr>
        <p:spPr>
          <a:xfrm>
            <a:off x="4127660" y="2810972"/>
            <a:ext cx="888600" cy="852300"/>
          </a:xfrm>
          <a:prstGeom prst="ellipse">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2"/>
          <p:cNvSpPr/>
          <p:nvPr/>
        </p:nvSpPr>
        <p:spPr>
          <a:xfrm>
            <a:off x="6966410" y="2810972"/>
            <a:ext cx="888600" cy="852300"/>
          </a:xfrm>
          <a:prstGeom prst="ellipse">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 name="Google Shape;479;p82"/>
          <p:cNvCxnSpPr>
            <a:stCxn id="473" idx="4"/>
            <a:endCxn id="476" idx="0"/>
          </p:cNvCxnSpPr>
          <p:nvPr/>
        </p:nvCxnSpPr>
        <p:spPr>
          <a:xfrm rot="5400000">
            <a:off x="2873513" y="1112488"/>
            <a:ext cx="558000" cy="2838900"/>
          </a:xfrm>
          <a:prstGeom prst="bentConnector3">
            <a:avLst>
              <a:gd name="adj1" fmla="val 50003"/>
            </a:avLst>
          </a:prstGeom>
          <a:noFill/>
          <a:ln w="9525" cap="flat" cmpd="sng">
            <a:solidFill>
              <a:schemeClr val="accent1"/>
            </a:solidFill>
            <a:prstDash val="dot"/>
            <a:round/>
            <a:headEnd type="none" w="med" len="med"/>
            <a:tailEnd type="none" w="med" len="med"/>
          </a:ln>
        </p:spPr>
      </p:cxnSp>
      <p:cxnSp>
        <p:nvCxnSpPr>
          <p:cNvPr id="480" name="Google Shape;480;p82"/>
          <p:cNvCxnSpPr>
            <a:stCxn id="473" idx="4"/>
            <a:endCxn id="478" idx="0"/>
          </p:cNvCxnSpPr>
          <p:nvPr/>
        </p:nvCxnSpPr>
        <p:spPr>
          <a:xfrm rot="-5400000" flipH="1">
            <a:off x="5712263" y="1112638"/>
            <a:ext cx="558000" cy="2838600"/>
          </a:xfrm>
          <a:prstGeom prst="bentConnector3">
            <a:avLst>
              <a:gd name="adj1" fmla="val 50003"/>
            </a:avLst>
          </a:prstGeom>
          <a:noFill/>
          <a:ln w="9525" cap="flat" cmpd="sng">
            <a:solidFill>
              <a:schemeClr val="accent1"/>
            </a:solidFill>
            <a:prstDash val="dot"/>
            <a:round/>
            <a:headEnd type="none" w="med" len="med"/>
            <a:tailEnd type="none" w="med" len="med"/>
          </a:ln>
        </p:spPr>
      </p:cxnSp>
      <p:cxnSp>
        <p:nvCxnSpPr>
          <p:cNvPr id="481" name="Google Shape;481;p82"/>
          <p:cNvCxnSpPr>
            <a:stCxn id="473" idx="4"/>
            <a:endCxn id="477" idx="0"/>
          </p:cNvCxnSpPr>
          <p:nvPr/>
        </p:nvCxnSpPr>
        <p:spPr>
          <a:xfrm rot="-5400000" flipH="1">
            <a:off x="4293263" y="2531638"/>
            <a:ext cx="558000" cy="600"/>
          </a:xfrm>
          <a:prstGeom prst="bentConnector3">
            <a:avLst>
              <a:gd name="adj1" fmla="val 50003"/>
            </a:avLst>
          </a:prstGeom>
          <a:noFill/>
          <a:ln w="9525" cap="flat" cmpd="sng">
            <a:solidFill>
              <a:schemeClr val="accent1"/>
            </a:solidFill>
            <a:prstDash val="dot"/>
            <a:round/>
            <a:headEnd type="none" w="med" len="med"/>
            <a:tailEnd type="none" w="med" len="med"/>
          </a:ln>
        </p:spPr>
      </p:cxnSp>
      <p:pic>
        <p:nvPicPr>
          <p:cNvPr id="482" name="Google Shape;482;p82"/>
          <p:cNvPicPr preferRelativeResize="0"/>
          <p:nvPr/>
        </p:nvPicPr>
        <p:blipFill>
          <a:blip r:embed="rId4">
            <a:alphaModFix/>
          </a:blip>
          <a:stretch>
            <a:fillRect/>
          </a:stretch>
        </p:blipFill>
        <p:spPr>
          <a:xfrm>
            <a:off x="1477114" y="2981023"/>
            <a:ext cx="512175" cy="512200"/>
          </a:xfrm>
          <a:prstGeom prst="rect">
            <a:avLst/>
          </a:prstGeom>
          <a:noFill/>
          <a:ln>
            <a:noFill/>
          </a:ln>
        </p:spPr>
      </p:pic>
      <p:pic>
        <p:nvPicPr>
          <p:cNvPr id="483" name="Google Shape;483;p82"/>
          <p:cNvPicPr preferRelativeResize="0"/>
          <p:nvPr/>
        </p:nvPicPr>
        <p:blipFill rotWithShape="1">
          <a:blip r:embed="rId5">
            <a:alphaModFix/>
          </a:blip>
          <a:srcRect b="28499"/>
          <a:stretch/>
        </p:blipFill>
        <p:spPr>
          <a:xfrm>
            <a:off x="4325088" y="2981026"/>
            <a:ext cx="493720" cy="512201"/>
          </a:xfrm>
          <a:prstGeom prst="rect">
            <a:avLst/>
          </a:prstGeom>
          <a:noFill/>
          <a:ln>
            <a:noFill/>
          </a:ln>
        </p:spPr>
      </p:pic>
      <p:pic>
        <p:nvPicPr>
          <p:cNvPr id="484" name="Google Shape;484;p82"/>
          <p:cNvPicPr preferRelativeResize="0"/>
          <p:nvPr/>
        </p:nvPicPr>
        <p:blipFill>
          <a:blip r:embed="rId6">
            <a:alphaModFix/>
          </a:blip>
          <a:stretch>
            <a:fillRect/>
          </a:stretch>
        </p:blipFill>
        <p:spPr>
          <a:xfrm>
            <a:off x="7154607" y="2981029"/>
            <a:ext cx="512175" cy="512175"/>
          </a:xfrm>
          <a:prstGeom prst="rect">
            <a:avLst/>
          </a:prstGeom>
          <a:noFill/>
          <a:ln>
            <a:noFill/>
          </a:ln>
        </p:spPr>
      </p:pic>
      <p:sp>
        <p:nvSpPr>
          <p:cNvPr id="485" name="Google Shape;485;p82"/>
          <p:cNvSpPr txBox="1"/>
          <p:nvPr/>
        </p:nvSpPr>
        <p:spPr>
          <a:xfrm>
            <a:off x="1193513" y="3768100"/>
            <a:ext cx="1079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Montserrat"/>
                <a:ea typeface="Montserrat"/>
                <a:cs typeface="Montserrat"/>
                <a:sym typeface="Montserrat"/>
              </a:rPr>
              <a:t>Structured</a:t>
            </a:r>
            <a:endParaRPr sz="1200" b="1">
              <a:solidFill>
                <a:schemeClr val="accent1"/>
              </a:solidFill>
              <a:latin typeface="Montserrat"/>
              <a:ea typeface="Montserrat"/>
              <a:cs typeface="Montserrat"/>
              <a:sym typeface="Montserrat"/>
            </a:endParaRPr>
          </a:p>
        </p:txBody>
      </p:sp>
      <p:sp>
        <p:nvSpPr>
          <p:cNvPr id="486" name="Google Shape;486;p82"/>
          <p:cNvSpPr txBox="1"/>
          <p:nvPr/>
        </p:nvSpPr>
        <p:spPr>
          <a:xfrm>
            <a:off x="3586785" y="3768100"/>
            <a:ext cx="1971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Montserrat"/>
                <a:ea typeface="Montserrat"/>
                <a:cs typeface="Montserrat"/>
                <a:sym typeface="Montserrat"/>
              </a:rPr>
              <a:t>Semi-Structured</a:t>
            </a:r>
            <a:endParaRPr sz="1200" b="1">
              <a:solidFill>
                <a:schemeClr val="accent1"/>
              </a:solidFill>
              <a:latin typeface="Montserrat"/>
              <a:ea typeface="Montserrat"/>
              <a:cs typeface="Montserrat"/>
              <a:sym typeface="Montserrat"/>
            </a:endParaRPr>
          </a:p>
        </p:txBody>
      </p:sp>
      <p:sp>
        <p:nvSpPr>
          <p:cNvPr id="487" name="Google Shape;487;p82"/>
          <p:cNvSpPr txBox="1"/>
          <p:nvPr/>
        </p:nvSpPr>
        <p:spPr>
          <a:xfrm>
            <a:off x="6425198" y="3768100"/>
            <a:ext cx="1971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Montserrat"/>
                <a:ea typeface="Montserrat"/>
                <a:cs typeface="Montserrat"/>
                <a:sym typeface="Montserrat"/>
              </a:rPr>
              <a:t>Un-Structured</a:t>
            </a:r>
            <a:endParaRPr sz="1200" b="1">
              <a:solidFill>
                <a:schemeClr val="accent1"/>
              </a:solidFill>
              <a:latin typeface="Montserrat"/>
              <a:ea typeface="Montserrat"/>
              <a:cs typeface="Montserrat"/>
              <a:sym typeface="Montserrat"/>
            </a:endParaRPr>
          </a:p>
        </p:txBody>
      </p:sp>
      <p:sp>
        <p:nvSpPr>
          <p:cNvPr id="488" name="Google Shape;488;p82"/>
          <p:cNvSpPr txBox="1"/>
          <p:nvPr/>
        </p:nvSpPr>
        <p:spPr>
          <a:xfrm>
            <a:off x="570700" y="4080075"/>
            <a:ext cx="23250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800" i="1">
                <a:latin typeface="Montserrat"/>
                <a:ea typeface="Montserrat"/>
                <a:cs typeface="Montserrat"/>
                <a:sym typeface="Montserrat"/>
              </a:rPr>
              <a:t>Well-organized, with a fixed schema such as customer data in relational database</a:t>
            </a:r>
            <a:endParaRPr sz="800" i="1">
              <a:latin typeface="Montserrat"/>
              <a:ea typeface="Montserrat"/>
              <a:cs typeface="Montserrat"/>
              <a:sym typeface="Montserrat"/>
            </a:endParaRPr>
          </a:p>
        </p:txBody>
      </p:sp>
      <p:sp>
        <p:nvSpPr>
          <p:cNvPr id="489" name="Google Shape;489;p82"/>
          <p:cNvSpPr txBox="1"/>
          <p:nvPr/>
        </p:nvSpPr>
        <p:spPr>
          <a:xfrm>
            <a:off x="3409775" y="4080075"/>
            <a:ext cx="23250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None/>
            </a:pPr>
            <a:r>
              <a:rPr lang="en-US" sz="800" i="1">
                <a:latin typeface="Montserrat"/>
                <a:ea typeface="Montserrat"/>
                <a:cs typeface="Montserrat"/>
                <a:sym typeface="Montserrat"/>
              </a:rPr>
              <a:t>Partially organized, with some tags or metadata such as XML documents</a:t>
            </a:r>
            <a:endParaRPr sz="800" i="1">
              <a:latin typeface="Montserrat"/>
              <a:ea typeface="Montserrat"/>
              <a:cs typeface="Montserrat"/>
              <a:sym typeface="Montserrat"/>
            </a:endParaRPr>
          </a:p>
        </p:txBody>
      </p:sp>
      <p:sp>
        <p:nvSpPr>
          <p:cNvPr id="490" name="Google Shape;490;p82"/>
          <p:cNvSpPr txBox="1"/>
          <p:nvPr/>
        </p:nvSpPr>
        <p:spPr>
          <a:xfrm>
            <a:off x="6248188" y="4080075"/>
            <a:ext cx="23250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None/>
            </a:pPr>
            <a:r>
              <a:rPr lang="en-US" sz="800" i="1">
                <a:latin typeface="Montserrat"/>
                <a:ea typeface="Montserrat"/>
                <a:cs typeface="Montserrat"/>
                <a:sym typeface="Montserrat"/>
              </a:rPr>
              <a:t>Not organized, in its native format such as Text documents, images, videos</a:t>
            </a:r>
            <a:endParaRPr sz="800" i="1">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1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144" name="Google Shape;1144;p118"/>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How to ensure data is clean and ready for analysis?</a:t>
            </a:r>
            <a:endParaRPr sz="1800">
              <a:solidFill>
                <a:srgbClr val="000000"/>
              </a:solidFill>
            </a:endParaRPr>
          </a:p>
        </p:txBody>
      </p:sp>
      <p:sp>
        <p:nvSpPr>
          <p:cNvPr id="1145" name="Google Shape;1145;p118"/>
          <p:cNvSpPr/>
          <p:nvPr/>
        </p:nvSpPr>
        <p:spPr>
          <a:xfrm>
            <a:off x="723950" y="1217700"/>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Data Gathering</a:t>
            </a:r>
            <a:endParaRPr sz="1000" b="1" i="1" u="none" strike="noStrike" cap="none">
              <a:solidFill>
                <a:srgbClr val="FFFFFF"/>
              </a:solidFill>
              <a:latin typeface="Montserrat"/>
              <a:ea typeface="Montserrat"/>
              <a:cs typeface="Montserrat"/>
              <a:sym typeface="Montserrat"/>
            </a:endParaRPr>
          </a:p>
        </p:txBody>
      </p:sp>
      <p:sp>
        <p:nvSpPr>
          <p:cNvPr id="1146" name="Google Shape;1146;p118"/>
          <p:cNvSpPr/>
          <p:nvPr/>
        </p:nvSpPr>
        <p:spPr>
          <a:xfrm>
            <a:off x="723950" y="2029051"/>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Data Exploration</a:t>
            </a:r>
            <a:endParaRPr sz="1000" b="1" i="1" u="none" strike="noStrike" cap="none">
              <a:solidFill>
                <a:srgbClr val="FFFFFF"/>
              </a:solidFill>
              <a:latin typeface="Montserrat"/>
              <a:ea typeface="Montserrat"/>
              <a:cs typeface="Montserrat"/>
              <a:sym typeface="Montserrat"/>
            </a:endParaRPr>
          </a:p>
        </p:txBody>
      </p:sp>
      <p:sp>
        <p:nvSpPr>
          <p:cNvPr id="1147" name="Google Shape;1147;p118"/>
          <p:cNvSpPr/>
          <p:nvPr/>
        </p:nvSpPr>
        <p:spPr>
          <a:xfrm>
            <a:off x="723950" y="2840403"/>
            <a:ext cx="1890900" cy="5442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Dimensionality Reduction</a:t>
            </a:r>
            <a:endParaRPr sz="1000" b="1" i="1" u="none" strike="noStrike" cap="none">
              <a:solidFill>
                <a:srgbClr val="FFFFFF"/>
              </a:solidFill>
              <a:latin typeface="Montserrat"/>
              <a:ea typeface="Montserrat"/>
              <a:cs typeface="Montserrat"/>
              <a:sym typeface="Montserrat"/>
            </a:endParaRPr>
          </a:p>
        </p:txBody>
      </p:sp>
      <p:sp>
        <p:nvSpPr>
          <p:cNvPr id="1148" name="Google Shape;1148;p118"/>
          <p:cNvSpPr/>
          <p:nvPr/>
        </p:nvSpPr>
        <p:spPr>
          <a:xfrm>
            <a:off x="723950" y="3760613"/>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Feature Engineering</a:t>
            </a:r>
            <a:endParaRPr sz="1000" b="1" i="1" u="none" strike="noStrike" cap="none">
              <a:solidFill>
                <a:srgbClr val="FFFFFF"/>
              </a:solidFill>
              <a:latin typeface="Montserrat"/>
              <a:ea typeface="Montserrat"/>
              <a:cs typeface="Montserrat"/>
              <a:sym typeface="Montserrat"/>
            </a:endParaRPr>
          </a:p>
        </p:txBody>
      </p:sp>
      <p:sp>
        <p:nvSpPr>
          <p:cNvPr id="1149" name="Google Shape;1149;p118"/>
          <p:cNvSpPr/>
          <p:nvPr/>
        </p:nvSpPr>
        <p:spPr>
          <a:xfrm>
            <a:off x="723950" y="4571964"/>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Data Filtering</a:t>
            </a:r>
            <a:endParaRPr sz="1000" b="1" i="1" u="none" strike="noStrike" cap="none">
              <a:solidFill>
                <a:srgbClr val="FFFFFF"/>
              </a:solidFill>
              <a:latin typeface="Montserrat"/>
              <a:ea typeface="Montserrat"/>
              <a:cs typeface="Montserrat"/>
              <a:sym typeface="Montserrat"/>
            </a:endParaRPr>
          </a:p>
        </p:txBody>
      </p:sp>
      <p:sp>
        <p:nvSpPr>
          <p:cNvPr id="1150" name="Google Shape;1150;p118"/>
          <p:cNvSpPr/>
          <p:nvPr/>
        </p:nvSpPr>
        <p:spPr>
          <a:xfrm>
            <a:off x="3626550" y="4571964"/>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Data Sorting</a:t>
            </a:r>
            <a:endParaRPr sz="1000" b="1" i="1" u="none" strike="noStrike" cap="none">
              <a:solidFill>
                <a:srgbClr val="FFFFFF"/>
              </a:solidFill>
              <a:latin typeface="Montserrat"/>
              <a:ea typeface="Montserrat"/>
              <a:cs typeface="Montserrat"/>
              <a:sym typeface="Montserrat"/>
            </a:endParaRPr>
          </a:p>
        </p:txBody>
      </p:sp>
      <p:sp>
        <p:nvSpPr>
          <p:cNvPr id="1151" name="Google Shape;1151;p118"/>
          <p:cNvSpPr/>
          <p:nvPr/>
        </p:nvSpPr>
        <p:spPr>
          <a:xfrm>
            <a:off x="3626550" y="3760613"/>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Data Normalization</a:t>
            </a:r>
            <a:endParaRPr sz="1000" b="1" i="1" u="none" strike="noStrike" cap="none">
              <a:solidFill>
                <a:srgbClr val="FFFFFF"/>
              </a:solidFill>
              <a:latin typeface="Montserrat"/>
              <a:ea typeface="Montserrat"/>
              <a:cs typeface="Montserrat"/>
              <a:sym typeface="Montserrat"/>
            </a:endParaRPr>
          </a:p>
        </p:txBody>
      </p:sp>
      <p:sp>
        <p:nvSpPr>
          <p:cNvPr id="1152" name="Google Shape;1152;p118"/>
          <p:cNvSpPr/>
          <p:nvPr/>
        </p:nvSpPr>
        <p:spPr>
          <a:xfrm>
            <a:off x="3626550" y="2840403"/>
            <a:ext cx="1890900" cy="5442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Handling Missing Data</a:t>
            </a:r>
            <a:endParaRPr sz="1000" b="1" i="1" u="none" strike="noStrike" cap="none">
              <a:solidFill>
                <a:srgbClr val="FFFFFF"/>
              </a:solidFill>
              <a:latin typeface="Montserrat"/>
              <a:ea typeface="Montserrat"/>
              <a:cs typeface="Montserrat"/>
              <a:sym typeface="Montserrat"/>
            </a:endParaRPr>
          </a:p>
        </p:txBody>
      </p:sp>
      <p:sp>
        <p:nvSpPr>
          <p:cNvPr id="1153" name="Google Shape;1153;p118"/>
          <p:cNvSpPr/>
          <p:nvPr/>
        </p:nvSpPr>
        <p:spPr>
          <a:xfrm>
            <a:off x="3626550" y="2029051"/>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Outlier Detection</a:t>
            </a:r>
            <a:endParaRPr sz="1000" b="1" i="1" u="none" strike="noStrike" cap="none">
              <a:solidFill>
                <a:srgbClr val="FFFFFF"/>
              </a:solidFill>
              <a:latin typeface="Montserrat"/>
              <a:ea typeface="Montserrat"/>
              <a:cs typeface="Montserrat"/>
              <a:sym typeface="Montserrat"/>
            </a:endParaRPr>
          </a:p>
        </p:txBody>
      </p:sp>
      <p:sp>
        <p:nvSpPr>
          <p:cNvPr id="1154" name="Google Shape;1154;p118"/>
          <p:cNvSpPr/>
          <p:nvPr/>
        </p:nvSpPr>
        <p:spPr>
          <a:xfrm>
            <a:off x="3626550" y="1217700"/>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Data Encoding</a:t>
            </a:r>
            <a:endParaRPr sz="1000" b="1" i="1" u="none" strike="noStrike" cap="none">
              <a:solidFill>
                <a:srgbClr val="FFFFFF"/>
              </a:solidFill>
              <a:latin typeface="Montserrat"/>
              <a:ea typeface="Montserrat"/>
              <a:cs typeface="Montserrat"/>
              <a:sym typeface="Montserrat"/>
            </a:endParaRPr>
          </a:p>
        </p:txBody>
      </p:sp>
      <p:sp>
        <p:nvSpPr>
          <p:cNvPr id="1155" name="Google Shape;1155;p118"/>
          <p:cNvSpPr/>
          <p:nvPr/>
        </p:nvSpPr>
        <p:spPr>
          <a:xfrm>
            <a:off x="6529150" y="1217700"/>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Class Imbalance</a:t>
            </a:r>
            <a:endParaRPr sz="1000" b="1" i="1" u="none" strike="noStrike" cap="none">
              <a:solidFill>
                <a:srgbClr val="FFFFFF"/>
              </a:solidFill>
              <a:latin typeface="Montserrat"/>
              <a:ea typeface="Montserrat"/>
              <a:cs typeface="Montserrat"/>
              <a:sym typeface="Montserrat"/>
            </a:endParaRPr>
          </a:p>
        </p:txBody>
      </p:sp>
      <p:sp>
        <p:nvSpPr>
          <p:cNvPr id="1156" name="Google Shape;1156;p118"/>
          <p:cNvSpPr/>
          <p:nvPr/>
        </p:nvSpPr>
        <p:spPr>
          <a:xfrm>
            <a:off x="6529150" y="2029051"/>
            <a:ext cx="1890900" cy="435300"/>
          </a:xfrm>
          <a:prstGeom prst="rect">
            <a:avLst/>
          </a:prstGeom>
          <a:solidFill>
            <a:srgbClr val="535353"/>
          </a:solidFill>
          <a:ln w="9525" cap="flat" cmpd="sng">
            <a:solidFill>
              <a:srgbClr val="A7A7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1" u="none" strike="noStrike" cap="none">
                <a:solidFill>
                  <a:srgbClr val="FFFFFF"/>
                </a:solidFill>
                <a:latin typeface="Montserrat"/>
                <a:ea typeface="Montserrat"/>
                <a:cs typeface="Montserrat"/>
                <a:sym typeface="Montserrat"/>
              </a:rPr>
              <a:t>Data Skew</a:t>
            </a:r>
            <a:endParaRPr sz="1000" b="1" i="1" u="none" strike="noStrike" cap="none">
              <a:solidFill>
                <a:srgbClr val="FFFFFF"/>
              </a:solidFill>
              <a:latin typeface="Montserrat"/>
              <a:ea typeface="Montserrat"/>
              <a:cs typeface="Montserrat"/>
              <a:sym typeface="Montserrat"/>
            </a:endParaRPr>
          </a:p>
        </p:txBody>
      </p:sp>
      <p:sp>
        <p:nvSpPr>
          <p:cNvPr id="1157" name="Google Shape;1157;p118"/>
          <p:cNvSpPr/>
          <p:nvPr/>
        </p:nvSpPr>
        <p:spPr>
          <a:xfrm>
            <a:off x="1557200" y="1700948"/>
            <a:ext cx="224400" cy="2802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18"/>
          <p:cNvSpPr/>
          <p:nvPr/>
        </p:nvSpPr>
        <p:spPr>
          <a:xfrm>
            <a:off x="1557200" y="2512283"/>
            <a:ext cx="224400" cy="2802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18"/>
          <p:cNvSpPr/>
          <p:nvPr/>
        </p:nvSpPr>
        <p:spPr>
          <a:xfrm>
            <a:off x="1557200" y="3432509"/>
            <a:ext cx="224400" cy="2802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18"/>
          <p:cNvSpPr/>
          <p:nvPr/>
        </p:nvSpPr>
        <p:spPr>
          <a:xfrm>
            <a:off x="1557200" y="4243844"/>
            <a:ext cx="224400" cy="2802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18"/>
          <p:cNvSpPr/>
          <p:nvPr/>
        </p:nvSpPr>
        <p:spPr>
          <a:xfrm rot="-5400000">
            <a:off x="3006350" y="4652095"/>
            <a:ext cx="228900" cy="2751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18"/>
          <p:cNvSpPr/>
          <p:nvPr/>
        </p:nvSpPr>
        <p:spPr>
          <a:xfrm rot="10800000">
            <a:off x="4459925" y="4243954"/>
            <a:ext cx="224400" cy="2802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18"/>
          <p:cNvSpPr/>
          <p:nvPr/>
        </p:nvSpPr>
        <p:spPr>
          <a:xfrm rot="10800000">
            <a:off x="4459925" y="3432586"/>
            <a:ext cx="224400" cy="2802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18"/>
          <p:cNvSpPr/>
          <p:nvPr/>
        </p:nvSpPr>
        <p:spPr>
          <a:xfrm rot="10800000">
            <a:off x="4459925" y="2512392"/>
            <a:ext cx="224400" cy="2802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18"/>
          <p:cNvSpPr/>
          <p:nvPr/>
        </p:nvSpPr>
        <p:spPr>
          <a:xfrm rot="10800000">
            <a:off x="4459925" y="1701025"/>
            <a:ext cx="224400" cy="2802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18"/>
          <p:cNvSpPr/>
          <p:nvPr/>
        </p:nvSpPr>
        <p:spPr>
          <a:xfrm rot="-5400000">
            <a:off x="5908950" y="1297831"/>
            <a:ext cx="228900" cy="2751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18"/>
          <p:cNvSpPr/>
          <p:nvPr/>
        </p:nvSpPr>
        <p:spPr>
          <a:xfrm>
            <a:off x="7362400" y="1700931"/>
            <a:ext cx="224400" cy="280200"/>
          </a:xfrm>
          <a:prstGeom prst="downArrow">
            <a:avLst>
              <a:gd name="adj1" fmla="val 50000"/>
              <a:gd name="adj2" fmla="val 50000"/>
            </a:avLst>
          </a:prstGeom>
          <a:gradFill>
            <a:gsLst>
              <a:gs pos="0">
                <a:srgbClr val="F05A28"/>
              </a:gs>
              <a:gs pos="100000">
                <a:srgbClr val="E80A89"/>
              </a:gs>
            </a:gsLst>
            <a:lin ang="0" scaled="0"/>
          </a:gradFill>
          <a:ln w="9525" cap="flat" cmpd="sng">
            <a:solidFill>
              <a:srgbClr val="E80A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18"/>
          <p:cNvSpPr txBox="1">
            <a:spLocks noGrp="1"/>
          </p:cNvSpPr>
          <p:nvPr>
            <p:ph type="title"/>
          </p:nvPr>
        </p:nvSpPr>
        <p:spPr>
          <a:xfrm>
            <a:off x="5885850" y="3415550"/>
            <a:ext cx="28104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sz="900" i="1">
                <a:solidFill>
                  <a:srgbClr val="000000"/>
                </a:solidFill>
                <a:latin typeface="Montserrat"/>
                <a:ea typeface="Montserrat"/>
                <a:cs typeface="Montserrat"/>
                <a:sym typeface="Montserrat"/>
              </a:rPr>
              <a:t>Note: The process is iterative in nature and may be applied in a different order depending on specific needs</a:t>
            </a:r>
            <a:endParaRPr sz="700" i="1">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19"/>
          <p:cNvSpPr/>
          <p:nvPr/>
        </p:nvSpPr>
        <p:spPr>
          <a:xfrm>
            <a:off x="568400" y="1701450"/>
            <a:ext cx="7672200" cy="1038600"/>
          </a:xfrm>
          <a:prstGeom prst="roundRect">
            <a:avLst>
              <a:gd name="adj" fmla="val 50000"/>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9"/>
          <p:cNvSpPr/>
          <p:nvPr/>
        </p:nvSpPr>
        <p:spPr>
          <a:xfrm>
            <a:off x="788000" y="3549950"/>
            <a:ext cx="7672200" cy="1038600"/>
          </a:xfrm>
          <a:prstGeom prst="roundRect">
            <a:avLst>
              <a:gd name="adj" fmla="val 50000"/>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176" name="Google Shape;1176;p119"/>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Introduction to Data Integration and Data Warehousing</a:t>
            </a:r>
            <a:endParaRPr sz="1800">
              <a:solidFill>
                <a:srgbClr val="000000"/>
              </a:solidFill>
            </a:endParaRPr>
          </a:p>
        </p:txBody>
      </p:sp>
      <p:sp>
        <p:nvSpPr>
          <p:cNvPr id="1177" name="Google Shape;1177;p119"/>
          <p:cNvSpPr/>
          <p:nvPr/>
        </p:nvSpPr>
        <p:spPr>
          <a:xfrm>
            <a:off x="7099200" y="1540200"/>
            <a:ext cx="1361100" cy="13611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9"/>
          <p:cNvSpPr/>
          <p:nvPr/>
        </p:nvSpPr>
        <p:spPr>
          <a:xfrm>
            <a:off x="613700" y="3388700"/>
            <a:ext cx="1361100" cy="13611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9" name="Google Shape;1179;p119"/>
          <p:cNvPicPr preferRelativeResize="0"/>
          <p:nvPr/>
        </p:nvPicPr>
        <p:blipFill>
          <a:blip r:embed="rId3">
            <a:alphaModFix/>
          </a:blip>
          <a:stretch>
            <a:fillRect/>
          </a:stretch>
        </p:blipFill>
        <p:spPr>
          <a:xfrm>
            <a:off x="7456650" y="1896641"/>
            <a:ext cx="646200" cy="648221"/>
          </a:xfrm>
          <a:prstGeom prst="rect">
            <a:avLst/>
          </a:prstGeom>
          <a:noFill/>
          <a:ln>
            <a:noFill/>
          </a:ln>
        </p:spPr>
      </p:pic>
      <p:pic>
        <p:nvPicPr>
          <p:cNvPr id="1180" name="Google Shape;1180;p119"/>
          <p:cNvPicPr preferRelativeResize="0"/>
          <p:nvPr/>
        </p:nvPicPr>
        <p:blipFill>
          <a:blip r:embed="rId4">
            <a:alphaModFix/>
          </a:blip>
          <a:stretch>
            <a:fillRect/>
          </a:stretch>
        </p:blipFill>
        <p:spPr>
          <a:xfrm>
            <a:off x="971138" y="3746138"/>
            <a:ext cx="646225" cy="646225"/>
          </a:xfrm>
          <a:prstGeom prst="rect">
            <a:avLst/>
          </a:prstGeom>
          <a:noFill/>
          <a:ln>
            <a:noFill/>
          </a:ln>
        </p:spPr>
      </p:pic>
      <p:sp>
        <p:nvSpPr>
          <p:cNvPr id="1181" name="Google Shape;1181;p119"/>
          <p:cNvSpPr txBox="1"/>
          <p:nvPr/>
        </p:nvSpPr>
        <p:spPr>
          <a:xfrm>
            <a:off x="788000" y="1743600"/>
            <a:ext cx="6227400" cy="954300"/>
          </a:xfrm>
          <a:prstGeom prst="rect">
            <a:avLst/>
          </a:prstGeom>
          <a:noFill/>
          <a:ln>
            <a:noFill/>
          </a:ln>
        </p:spPr>
        <p:txBody>
          <a:bodyPr spcFirstLastPara="1" wrap="square" lIns="91425" tIns="91425" rIns="91425" bIns="91425" anchor="t" anchorCtr="0">
            <a:spAutoFit/>
          </a:bodyPr>
          <a:lstStyle/>
          <a:p>
            <a:pPr marL="0" lvl="0" indent="0" algn="r" rtl="0">
              <a:lnSpc>
                <a:spcPct val="200000"/>
              </a:lnSpc>
              <a:spcBef>
                <a:spcPts val="0"/>
              </a:spcBef>
              <a:spcAft>
                <a:spcPts val="0"/>
              </a:spcAft>
              <a:buNone/>
            </a:pPr>
            <a:r>
              <a:rPr lang="en-US" sz="1000" i="1">
                <a:latin typeface="Montserrat"/>
                <a:ea typeface="Montserrat"/>
                <a:cs typeface="Montserrat"/>
                <a:sym typeface="Montserrat"/>
              </a:rPr>
              <a:t>The process of </a:t>
            </a:r>
            <a:r>
              <a:rPr lang="en-US" sz="1000" b="1" i="1">
                <a:latin typeface="Montserrat"/>
                <a:ea typeface="Montserrat"/>
                <a:cs typeface="Montserrat"/>
                <a:sym typeface="Montserrat"/>
              </a:rPr>
              <a:t>combining data from different sources into a single, consistent view</a:t>
            </a:r>
            <a:r>
              <a:rPr lang="en-US" sz="1000" i="1">
                <a:latin typeface="Montserrat"/>
                <a:ea typeface="Montserrat"/>
                <a:cs typeface="Montserrat"/>
                <a:sym typeface="Montserrat"/>
              </a:rPr>
              <a:t>. This can be a complex process, as the data may come from different formats, systems, and databases.</a:t>
            </a:r>
            <a:endParaRPr sz="1000" i="1">
              <a:latin typeface="Montserrat"/>
              <a:ea typeface="Montserrat"/>
              <a:cs typeface="Montserrat"/>
              <a:sym typeface="Montserrat"/>
            </a:endParaRPr>
          </a:p>
        </p:txBody>
      </p:sp>
      <p:sp>
        <p:nvSpPr>
          <p:cNvPr id="1182" name="Google Shape;1182;p119"/>
          <p:cNvSpPr txBox="1"/>
          <p:nvPr/>
        </p:nvSpPr>
        <p:spPr>
          <a:xfrm>
            <a:off x="2013200" y="3592100"/>
            <a:ext cx="6227400" cy="954300"/>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None/>
            </a:pPr>
            <a:r>
              <a:rPr lang="en-US" sz="1000" i="1">
                <a:latin typeface="Montserrat"/>
                <a:ea typeface="Montserrat"/>
                <a:cs typeface="Montserrat"/>
                <a:sym typeface="Montserrat"/>
              </a:rPr>
              <a:t>The process of </a:t>
            </a:r>
            <a:r>
              <a:rPr lang="en-US" sz="1000" b="1" i="1">
                <a:latin typeface="Montserrat"/>
                <a:ea typeface="Montserrat"/>
                <a:cs typeface="Montserrat"/>
                <a:sym typeface="Montserrat"/>
              </a:rPr>
              <a:t>storing integrated data in a central repository</a:t>
            </a:r>
            <a:r>
              <a:rPr lang="en-US" sz="1000" i="1">
                <a:latin typeface="Montserrat"/>
                <a:ea typeface="Montserrat"/>
                <a:cs typeface="Montserrat"/>
                <a:sym typeface="Montserrat"/>
              </a:rPr>
              <a:t>. Data warehouses are designed for analytical purposes, and they can be used to run complex queries and analysis on large amounts of data.</a:t>
            </a:r>
            <a:endParaRPr sz="1000" i="1">
              <a:latin typeface="Montserrat"/>
              <a:ea typeface="Montserrat"/>
              <a:cs typeface="Montserrat"/>
              <a:sym typeface="Montserrat"/>
            </a:endParaRPr>
          </a:p>
        </p:txBody>
      </p:sp>
      <p:sp>
        <p:nvSpPr>
          <p:cNvPr id="1183" name="Google Shape;1183;p119"/>
          <p:cNvSpPr txBox="1"/>
          <p:nvPr/>
        </p:nvSpPr>
        <p:spPr>
          <a:xfrm>
            <a:off x="6832200" y="1237563"/>
            <a:ext cx="1628100" cy="25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b="1">
                <a:solidFill>
                  <a:schemeClr val="accent1"/>
                </a:solidFill>
                <a:latin typeface="Montserrat"/>
                <a:ea typeface="Montserrat"/>
                <a:cs typeface="Montserrat"/>
                <a:sym typeface="Montserrat"/>
              </a:rPr>
              <a:t>DATA INTEGRATION</a:t>
            </a:r>
            <a:endParaRPr sz="1000" b="1">
              <a:solidFill>
                <a:schemeClr val="accent1"/>
              </a:solidFill>
              <a:latin typeface="Montserrat"/>
              <a:ea typeface="Montserrat"/>
              <a:cs typeface="Montserrat"/>
              <a:sym typeface="Montserrat"/>
            </a:endParaRPr>
          </a:p>
        </p:txBody>
      </p:sp>
      <p:sp>
        <p:nvSpPr>
          <p:cNvPr id="1184" name="Google Shape;1184;p119"/>
          <p:cNvSpPr txBox="1"/>
          <p:nvPr/>
        </p:nvSpPr>
        <p:spPr>
          <a:xfrm>
            <a:off x="421825" y="3115750"/>
            <a:ext cx="17748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accent1"/>
                </a:solidFill>
                <a:latin typeface="Montserrat"/>
                <a:ea typeface="Montserrat"/>
                <a:cs typeface="Montserrat"/>
                <a:sym typeface="Montserrat"/>
              </a:rPr>
              <a:t>DATA WAREHOUSING</a:t>
            </a:r>
            <a:endParaRPr sz="1000" b="1">
              <a:solidFill>
                <a:schemeClr val="accen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20"/>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US" sz="2000"/>
              <a:t>AGENDA</a:t>
            </a:r>
            <a:endParaRPr sz="2000"/>
          </a:p>
        </p:txBody>
      </p:sp>
      <p:sp>
        <p:nvSpPr>
          <p:cNvPr id="1190" name="Google Shape;1190;p120"/>
          <p:cNvSpPr txBox="1">
            <a:spLocks noGrp="1"/>
          </p:cNvSpPr>
          <p:nvPr>
            <p:ph type="body" idx="1"/>
          </p:nvPr>
        </p:nvSpPr>
        <p:spPr>
          <a:xfrm>
            <a:off x="3469355" y="1115861"/>
            <a:ext cx="5161500" cy="2911800"/>
          </a:xfrm>
          <a:prstGeom prst="rect">
            <a:avLst/>
          </a:prstGeom>
          <a:noFill/>
          <a:ln>
            <a:noFill/>
          </a:ln>
        </p:spPr>
        <p:txBody>
          <a:bodyPr spcFirstLastPara="1" wrap="square" lIns="91425" tIns="45700" rIns="91425" bIns="45700" anchor="ctr" anchorCtr="0">
            <a:noAutofit/>
          </a:bodyPr>
          <a:lstStyle/>
          <a:p>
            <a:pPr marL="457200" lvl="0" indent="-304800" algn="l" rtl="0">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Tooling (e.g. Hadoop)</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Management</a:t>
            </a:r>
            <a:endParaRPr>
              <a:solidFill>
                <a:srgbClr val="D9D9D9"/>
              </a:solidFill>
            </a:endParaRPr>
          </a:p>
          <a:p>
            <a:pPr marL="457200" lvl="0" indent="-304800" algn="l" rtl="0">
              <a:lnSpc>
                <a:spcPct val="200000"/>
              </a:lnSpc>
              <a:spcBef>
                <a:spcPts val="0"/>
              </a:spcBef>
              <a:spcAft>
                <a:spcPts val="0"/>
              </a:spcAft>
              <a:buSzPts val="1200"/>
              <a:buChar char="●"/>
            </a:pPr>
            <a:r>
              <a:rPr lang="en-US" b="1"/>
              <a:t>Data Visualization</a:t>
            </a:r>
            <a:endParaRPr b="1"/>
          </a:p>
          <a:p>
            <a:pPr marL="457200" lvl="0" indent="-304800" algn="l" rtl="0">
              <a:lnSpc>
                <a:spcPct val="200000"/>
              </a:lnSpc>
              <a:spcBef>
                <a:spcPts val="0"/>
              </a:spcBef>
              <a:spcAft>
                <a:spcPts val="0"/>
              </a:spcAft>
              <a:buClr>
                <a:srgbClr val="999999"/>
              </a:buClr>
              <a:buSzPts val="1200"/>
              <a:buChar char="●"/>
            </a:pPr>
            <a:r>
              <a:rPr lang="en-US" b="1">
                <a:solidFill>
                  <a:srgbClr val="999999"/>
                </a:solidFill>
              </a:rPr>
              <a:t>Data Ethics and Privacy</a:t>
            </a:r>
            <a:endParaRPr b="1">
              <a:solidFill>
                <a:srgbClr val="999999"/>
              </a:solidFill>
            </a:endParaRPr>
          </a:p>
        </p:txBody>
      </p:sp>
      <p:pic>
        <p:nvPicPr>
          <p:cNvPr id="1191" name="Google Shape;1191;p120"/>
          <p:cNvPicPr preferRelativeResize="0"/>
          <p:nvPr/>
        </p:nvPicPr>
        <p:blipFill rotWithShape="1">
          <a:blip r:embed="rId3">
            <a:alphaModFix/>
          </a:blip>
          <a:srcRect/>
          <a:stretch/>
        </p:blipFill>
        <p:spPr>
          <a:xfrm>
            <a:off x="3469350" y="3044699"/>
            <a:ext cx="169650" cy="169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12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197" name="Google Shape;1197;p121"/>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Significance of Data Visualization</a:t>
            </a:r>
            <a:endParaRPr sz="1800">
              <a:solidFill>
                <a:srgbClr val="000000"/>
              </a:solidFill>
            </a:endParaRPr>
          </a:p>
        </p:txBody>
      </p:sp>
      <p:pic>
        <p:nvPicPr>
          <p:cNvPr id="1198" name="Google Shape;1198;p121"/>
          <p:cNvPicPr preferRelativeResize="0"/>
          <p:nvPr/>
        </p:nvPicPr>
        <p:blipFill>
          <a:blip r:embed="rId3">
            <a:alphaModFix/>
          </a:blip>
          <a:stretch>
            <a:fillRect/>
          </a:stretch>
        </p:blipFill>
        <p:spPr>
          <a:xfrm>
            <a:off x="1755532" y="1081726"/>
            <a:ext cx="2623575" cy="3155400"/>
          </a:xfrm>
          <a:prstGeom prst="rect">
            <a:avLst/>
          </a:prstGeom>
          <a:noFill/>
          <a:ln>
            <a:noFill/>
          </a:ln>
        </p:spPr>
      </p:pic>
      <p:sp>
        <p:nvSpPr>
          <p:cNvPr id="1199" name="Google Shape;1199;p121"/>
          <p:cNvSpPr txBox="1"/>
          <p:nvPr/>
        </p:nvSpPr>
        <p:spPr>
          <a:xfrm>
            <a:off x="4149881" y="1210275"/>
            <a:ext cx="968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Montserrat"/>
                <a:ea typeface="Montserrat"/>
                <a:cs typeface="Montserrat"/>
                <a:sym typeface="Montserrat"/>
              </a:rPr>
              <a:t>90%</a:t>
            </a:r>
            <a:endParaRPr sz="2400" b="1">
              <a:latin typeface="Montserrat"/>
              <a:ea typeface="Montserrat"/>
              <a:cs typeface="Montserrat"/>
              <a:sym typeface="Montserrat"/>
            </a:endParaRPr>
          </a:p>
        </p:txBody>
      </p:sp>
      <p:sp>
        <p:nvSpPr>
          <p:cNvPr id="1200" name="Google Shape;1200;p121"/>
          <p:cNvSpPr txBox="1"/>
          <p:nvPr/>
        </p:nvSpPr>
        <p:spPr>
          <a:xfrm>
            <a:off x="4149881" y="1575528"/>
            <a:ext cx="1540200" cy="554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800" i="1">
                <a:solidFill>
                  <a:srgbClr val="666666"/>
                </a:solidFill>
              </a:rPr>
              <a:t>of information transmitted to the brain is </a:t>
            </a:r>
            <a:r>
              <a:rPr lang="en-US" sz="800" b="1">
                <a:solidFill>
                  <a:srgbClr val="F05A28"/>
                </a:solidFill>
              </a:rPr>
              <a:t>VISUAL</a:t>
            </a:r>
            <a:endParaRPr sz="800" b="1">
              <a:solidFill>
                <a:srgbClr val="F05A28"/>
              </a:solidFill>
            </a:endParaRPr>
          </a:p>
        </p:txBody>
      </p:sp>
      <p:sp>
        <p:nvSpPr>
          <p:cNvPr id="1201" name="Google Shape;1201;p121"/>
          <p:cNvSpPr txBox="1"/>
          <p:nvPr/>
        </p:nvSpPr>
        <p:spPr>
          <a:xfrm>
            <a:off x="3999764" y="2921022"/>
            <a:ext cx="1044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Montserrat"/>
                <a:ea typeface="Montserrat"/>
                <a:cs typeface="Montserrat"/>
                <a:sym typeface="Montserrat"/>
              </a:rPr>
              <a:t>70%</a:t>
            </a:r>
            <a:endParaRPr sz="2400" b="1">
              <a:latin typeface="Montserrat"/>
              <a:ea typeface="Montserrat"/>
              <a:cs typeface="Montserrat"/>
              <a:sym typeface="Montserrat"/>
            </a:endParaRPr>
          </a:p>
        </p:txBody>
      </p:sp>
      <p:sp>
        <p:nvSpPr>
          <p:cNvPr id="1202" name="Google Shape;1202;p121"/>
          <p:cNvSpPr txBox="1"/>
          <p:nvPr/>
        </p:nvSpPr>
        <p:spPr>
          <a:xfrm>
            <a:off x="3999764" y="3268635"/>
            <a:ext cx="2174700" cy="554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800" i="1">
                <a:solidFill>
                  <a:srgbClr val="666666"/>
                </a:solidFill>
              </a:rPr>
              <a:t>of people respond better to </a:t>
            </a:r>
            <a:r>
              <a:rPr lang="en-US" sz="800" b="1">
                <a:solidFill>
                  <a:srgbClr val="F05A28"/>
                </a:solidFill>
              </a:rPr>
              <a:t>VISUAL</a:t>
            </a:r>
            <a:endParaRPr sz="800" b="1">
              <a:solidFill>
                <a:srgbClr val="F05A28"/>
              </a:solidFill>
            </a:endParaRPr>
          </a:p>
          <a:p>
            <a:pPr marL="0" lvl="0" indent="0" algn="l" rtl="0">
              <a:lnSpc>
                <a:spcPct val="200000"/>
              </a:lnSpc>
              <a:spcBef>
                <a:spcPts val="0"/>
              </a:spcBef>
              <a:spcAft>
                <a:spcPts val="0"/>
              </a:spcAft>
              <a:buNone/>
            </a:pPr>
            <a:r>
              <a:rPr lang="en-US" sz="800" i="1">
                <a:solidFill>
                  <a:srgbClr val="666666"/>
                </a:solidFill>
              </a:rPr>
              <a:t>information than </a:t>
            </a:r>
            <a:r>
              <a:rPr lang="en-US" sz="800" b="1">
                <a:solidFill>
                  <a:srgbClr val="2B3990"/>
                </a:solidFill>
              </a:rPr>
              <a:t>TEXT</a:t>
            </a:r>
            <a:endParaRPr sz="800" b="1">
              <a:solidFill>
                <a:srgbClr val="2B3990"/>
              </a:solidFill>
            </a:endParaRPr>
          </a:p>
        </p:txBody>
      </p:sp>
      <p:sp>
        <p:nvSpPr>
          <p:cNvPr id="1203" name="Google Shape;1203;p121"/>
          <p:cNvSpPr txBox="1"/>
          <p:nvPr/>
        </p:nvSpPr>
        <p:spPr>
          <a:xfrm>
            <a:off x="446576" y="1165055"/>
            <a:ext cx="1459200" cy="3078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800" b="1">
                <a:solidFill>
                  <a:srgbClr val="F05A28"/>
                </a:solidFill>
              </a:rPr>
              <a:t>VISUALS </a:t>
            </a:r>
            <a:r>
              <a:rPr lang="en-US" sz="800" i="1">
                <a:solidFill>
                  <a:srgbClr val="666666"/>
                </a:solidFill>
              </a:rPr>
              <a:t>are processed</a:t>
            </a:r>
            <a:endParaRPr sz="800" b="1">
              <a:solidFill>
                <a:srgbClr val="2B3990"/>
              </a:solidFill>
            </a:endParaRPr>
          </a:p>
        </p:txBody>
      </p:sp>
      <p:sp>
        <p:nvSpPr>
          <p:cNvPr id="1204" name="Google Shape;1204;p121"/>
          <p:cNvSpPr txBox="1"/>
          <p:nvPr/>
        </p:nvSpPr>
        <p:spPr>
          <a:xfrm>
            <a:off x="406144" y="1328815"/>
            <a:ext cx="1540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latin typeface="Montserrat"/>
                <a:ea typeface="Montserrat"/>
                <a:cs typeface="Montserrat"/>
                <a:sym typeface="Montserrat"/>
              </a:rPr>
              <a:t>60000</a:t>
            </a:r>
            <a:endParaRPr sz="2400" b="1">
              <a:latin typeface="Montserrat"/>
              <a:ea typeface="Montserrat"/>
              <a:cs typeface="Montserrat"/>
              <a:sym typeface="Montserrat"/>
            </a:endParaRPr>
          </a:p>
        </p:txBody>
      </p:sp>
      <p:sp>
        <p:nvSpPr>
          <p:cNvPr id="1205" name="Google Shape;1205;p121"/>
          <p:cNvSpPr txBox="1"/>
          <p:nvPr/>
        </p:nvSpPr>
        <p:spPr>
          <a:xfrm>
            <a:off x="327150" y="1695576"/>
            <a:ext cx="1698000" cy="3078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800" i="1">
                <a:solidFill>
                  <a:srgbClr val="666666"/>
                </a:solidFill>
              </a:rPr>
              <a:t>times faster than </a:t>
            </a:r>
            <a:r>
              <a:rPr lang="en-US" sz="800" b="1">
                <a:solidFill>
                  <a:srgbClr val="2B3990"/>
                </a:solidFill>
              </a:rPr>
              <a:t>TEXT</a:t>
            </a:r>
            <a:endParaRPr sz="800" b="1">
              <a:solidFill>
                <a:srgbClr val="2B3990"/>
              </a:solidFill>
            </a:endParaRPr>
          </a:p>
        </p:txBody>
      </p:sp>
      <p:cxnSp>
        <p:nvCxnSpPr>
          <p:cNvPr id="1206" name="Google Shape;1206;p121"/>
          <p:cNvCxnSpPr>
            <a:stCxn id="1205" idx="2"/>
          </p:cNvCxnSpPr>
          <p:nvPr/>
        </p:nvCxnSpPr>
        <p:spPr>
          <a:xfrm rot="-5400000" flipH="1">
            <a:off x="1368600" y="1810926"/>
            <a:ext cx="315300" cy="700200"/>
          </a:xfrm>
          <a:prstGeom prst="curvedConnector2">
            <a:avLst/>
          </a:prstGeom>
          <a:noFill/>
          <a:ln w="9525" cap="flat" cmpd="sng">
            <a:solidFill>
              <a:srgbClr val="A7A7A7"/>
            </a:solidFill>
            <a:prstDash val="solid"/>
            <a:round/>
            <a:headEnd type="none" w="med" len="med"/>
            <a:tailEnd type="triangle" w="med" len="med"/>
          </a:ln>
        </p:spPr>
      </p:cxnSp>
      <p:cxnSp>
        <p:nvCxnSpPr>
          <p:cNvPr id="1207" name="Google Shape;1207;p121"/>
          <p:cNvCxnSpPr>
            <a:stCxn id="1200" idx="2"/>
          </p:cNvCxnSpPr>
          <p:nvPr/>
        </p:nvCxnSpPr>
        <p:spPr>
          <a:xfrm rot="5400000">
            <a:off x="4446881" y="2030628"/>
            <a:ext cx="374100" cy="572100"/>
          </a:xfrm>
          <a:prstGeom prst="curvedConnector2">
            <a:avLst/>
          </a:prstGeom>
          <a:noFill/>
          <a:ln w="9525" cap="flat" cmpd="sng">
            <a:solidFill>
              <a:srgbClr val="A7A7A7"/>
            </a:solidFill>
            <a:prstDash val="solid"/>
            <a:round/>
            <a:headEnd type="none" w="med" len="med"/>
            <a:tailEnd type="triangle" w="med" len="med"/>
          </a:ln>
        </p:spPr>
      </p:cxnSp>
      <p:cxnSp>
        <p:nvCxnSpPr>
          <p:cNvPr id="1208" name="Google Shape;1208;p121"/>
          <p:cNvCxnSpPr>
            <a:stCxn id="1202" idx="2"/>
          </p:cNvCxnSpPr>
          <p:nvPr/>
        </p:nvCxnSpPr>
        <p:spPr>
          <a:xfrm rot="5400000">
            <a:off x="4428164" y="3500685"/>
            <a:ext cx="336900" cy="981000"/>
          </a:xfrm>
          <a:prstGeom prst="curvedConnector2">
            <a:avLst/>
          </a:prstGeom>
          <a:noFill/>
          <a:ln w="9525" cap="flat" cmpd="sng">
            <a:solidFill>
              <a:srgbClr val="A7A7A7"/>
            </a:solidFill>
            <a:prstDash val="solid"/>
            <a:round/>
            <a:headEnd type="none" w="med" len="med"/>
            <a:tailEnd type="triangle" w="med" len="med"/>
          </a:ln>
        </p:spPr>
      </p:cxnSp>
      <p:sp>
        <p:nvSpPr>
          <p:cNvPr id="1209" name="Google Shape;1209;p121"/>
          <p:cNvSpPr/>
          <p:nvPr/>
        </p:nvSpPr>
        <p:spPr>
          <a:xfrm>
            <a:off x="5802550" y="1213321"/>
            <a:ext cx="3230700" cy="1105500"/>
          </a:xfrm>
          <a:prstGeom prst="roundRect">
            <a:avLst>
              <a:gd name="adj" fmla="val 4210"/>
            </a:avLst>
          </a:prstGeom>
          <a:noFill/>
          <a:ln w="9525" cap="flat" cmpd="sng">
            <a:solidFill>
              <a:srgbClr val="A7A7A7"/>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21"/>
          <p:cNvSpPr/>
          <p:nvPr/>
        </p:nvSpPr>
        <p:spPr>
          <a:xfrm>
            <a:off x="7452568" y="1081725"/>
            <a:ext cx="1635600" cy="2397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800" b="1">
                <a:solidFill>
                  <a:srgbClr val="666666"/>
                </a:solidFill>
              </a:rPr>
              <a:t>As per Gartner</a:t>
            </a:r>
            <a:endParaRPr sz="800" b="1">
              <a:solidFill>
                <a:srgbClr val="666666"/>
              </a:solidFill>
            </a:endParaRPr>
          </a:p>
        </p:txBody>
      </p:sp>
      <p:sp>
        <p:nvSpPr>
          <p:cNvPr id="1211" name="Google Shape;1211;p121"/>
          <p:cNvSpPr/>
          <p:nvPr/>
        </p:nvSpPr>
        <p:spPr>
          <a:xfrm>
            <a:off x="5802550" y="2562046"/>
            <a:ext cx="3230700" cy="1105500"/>
          </a:xfrm>
          <a:prstGeom prst="roundRect">
            <a:avLst>
              <a:gd name="adj" fmla="val 4210"/>
            </a:avLst>
          </a:prstGeom>
          <a:noFill/>
          <a:ln w="9525" cap="flat" cmpd="sng">
            <a:solidFill>
              <a:srgbClr val="A7A7A7"/>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21"/>
          <p:cNvSpPr/>
          <p:nvPr/>
        </p:nvSpPr>
        <p:spPr>
          <a:xfrm>
            <a:off x="7452568" y="2430450"/>
            <a:ext cx="1635600" cy="2397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800" b="1">
                <a:solidFill>
                  <a:srgbClr val="666666"/>
                </a:solidFill>
              </a:rPr>
              <a:t>As per Microsoft</a:t>
            </a:r>
            <a:endParaRPr sz="800" b="1">
              <a:solidFill>
                <a:srgbClr val="666666"/>
              </a:solidFill>
            </a:endParaRPr>
          </a:p>
        </p:txBody>
      </p:sp>
      <p:sp>
        <p:nvSpPr>
          <p:cNvPr id="1213" name="Google Shape;1213;p121"/>
          <p:cNvSpPr/>
          <p:nvPr/>
        </p:nvSpPr>
        <p:spPr>
          <a:xfrm>
            <a:off x="5802550" y="3910771"/>
            <a:ext cx="3230700" cy="1105500"/>
          </a:xfrm>
          <a:prstGeom prst="roundRect">
            <a:avLst>
              <a:gd name="adj" fmla="val 4210"/>
            </a:avLst>
          </a:prstGeom>
          <a:noFill/>
          <a:ln w="9525" cap="flat" cmpd="sng">
            <a:solidFill>
              <a:srgbClr val="A7A7A7"/>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21"/>
          <p:cNvSpPr txBox="1"/>
          <p:nvPr/>
        </p:nvSpPr>
        <p:spPr>
          <a:xfrm>
            <a:off x="5852700" y="1449275"/>
            <a:ext cx="3100200" cy="800400"/>
          </a:xfrm>
          <a:prstGeom prst="rect">
            <a:avLst/>
          </a:prstGeom>
          <a:noFill/>
          <a:ln>
            <a:noFill/>
          </a:ln>
        </p:spPr>
        <p:txBody>
          <a:bodyPr spcFirstLastPara="1" wrap="square" lIns="91425" tIns="91425" rIns="91425" bIns="91425" anchor="t" anchorCtr="0">
            <a:spAutoFit/>
          </a:bodyPr>
          <a:lstStyle/>
          <a:p>
            <a:pPr marL="0" lvl="0" indent="0" algn="r" rtl="0">
              <a:lnSpc>
                <a:spcPct val="200000"/>
              </a:lnSpc>
              <a:spcBef>
                <a:spcPts val="0"/>
              </a:spcBef>
              <a:spcAft>
                <a:spcPts val="0"/>
              </a:spcAft>
              <a:buNone/>
            </a:pPr>
            <a:r>
              <a:rPr lang="en-US" sz="800" i="1">
                <a:latin typeface="Montserrat"/>
                <a:ea typeface="Montserrat"/>
                <a:cs typeface="Montserrat"/>
                <a:sym typeface="Montserrat"/>
              </a:rPr>
              <a:t>by </a:t>
            </a:r>
            <a:r>
              <a:rPr lang="en-US" sz="800" b="1" i="1">
                <a:solidFill>
                  <a:schemeClr val="accent1"/>
                </a:solidFill>
                <a:latin typeface="Montserrat"/>
                <a:ea typeface="Montserrat"/>
                <a:cs typeface="Montserrat"/>
                <a:sym typeface="Montserrat"/>
              </a:rPr>
              <a:t>2025, 75%</a:t>
            </a:r>
            <a:r>
              <a:rPr lang="en-US" sz="800" i="1">
                <a:latin typeface="Montserrat"/>
                <a:ea typeface="Montserrat"/>
                <a:cs typeface="Montserrat"/>
                <a:sym typeface="Montserrat"/>
              </a:rPr>
              <a:t> of all newly generated data will be </a:t>
            </a:r>
            <a:r>
              <a:rPr lang="en-US" sz="800" b="1" i="1">
                <a:solidFill>
                  <a:schemeClr val="accent1"/>
                </a:solidFill>
                <a:latin typeface="Montserrat"/>
                <a:ea typeface="Montserrat"/>
                <a:cs typeface="Montserrat"/>
                <a:sym typeface="Montserrat"/>
              </a:rPr>
              <a:t>unstructured</a:t>
            </a:r>
            <a:r>
              <a:rPr lang="en-US" sz="800" i="1">
                <a:latin typeface="Montserrat"/>
                <a:ea typeface="Montserrat"/>
                <a:cs typeface="Montserrat"/>
                <a:sym typeface="Montserrat"/>
              </a:rPr>
              <a:t> and organizations will need to find new ways to make sense of this data</a:t>
            </a:r>
            <a:endParaRPr sz="800" i="1">
              <a:latin typeface="Montserrat"/>
              <a:ea typeface="Montserrat"/>
              <a:cs typeface="Montserrat"/>
              <a:sym typeface="Montserrat"/>
            </a:endParaRPr>
          </a:p>
        </p:txBody>
      </p:sp>
      <p:sp>
        <p:nvSpPr>
          <p:cNvPr id="1215" name="Google Shape;1215;p121"/>
          <p:cNvSpPr/>
          <p:nvPr/>
        </p:nvSpPr>
        <p:spPr>
          <a:xfrm>
            <a:off x="7452568" y="3779175"/>
            <a:ext cx="1635600" cy="2397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800" b="1">
                <a:solidFill>
                  <a:srgbClr val="666666"/>
                </a:solidFill>
              </a:rPr>
              <a:t>As per Gartner</a:t>
            </a:r>
            <a:endParaRPr sz="800" b="1">
              <a:solidFill>
                <a:srgbClr val="666666"/>
              </a:solidFill>
            </a:endParaRPr>
          </a:p>
        </p:txBody>
      </p:sp>
      <p:sp>
        <p:nvSpPr>
          <p:cNvPr id="1216" name="Google Shape;1216;p121"/>
          <p:cNvSpPr txBox="1"/>
          <p:nvPr/>
        </p:nvSpPr>
        <p:spPr>
          <a:xfrm>
            <a:off x="5852700" y="2850925"/>
            <a:ext cx="3100200" cy="800400"/>
          </a:xfrm>
          <a:prstGeom prst="rect">
            <a:avLst/>
          </a:prstGeom>
          <a:noFill/>
          <a:ln>
            <a:noFill/>
          </a:ln>
        </p:spPr>
        <p:txBody>
          <a:bodyPr spcFirstLastPara="1" wrap="square" lIns="91425" tIns="91425" rIns="91425" bIns="91425" anchor="t" anchorCtr="0">
            <a:spAutoFit/>
          </a:bodyPr>
          <a:lstStyle/>
          <a:p>
            <a:pPr marL="0" marR="0" lvl="0" indent="0" algn="r" rtl="0">
              <a:lnSpc>
                <a:spcPct val="200000"/>
              </a:lnSpc>
              <a:spcBef>
                <a:spcPts val="0"/>
              </a:spcBef>
              <a:spcAft>
                <a:spcPts val="0"/>
              </a:spcAft>
              <a:buNone/>
            </a:pPr>
            <a:r>
              <a:rPr lang="en-US" sz="800" b="1" i="1">
                <a:solidFill>
                  <a:schemeClr val="accent1"/>
                </a:solidFill>
                <a:latin typeface="Montserrat"/>
                <a:ea typeface="Montserrat"/>
                <a:cs typeface="Montserrat"/>
                <a:sym typeface="Montserrat"/>
              </a:rPr>
              <a:t>90% </a:t>
            </a:r>
            <a:r>
              <a:rPr lang="en-US" sz="800" i="1">
                <a:latin typeface="Montserrat"/>
                <a:ea typeface="Montserrat"/>
                <a:cs typeface="Montserrat"/>
                <a:sym typeface="Montserrat"/>
              </a:rPr>
              <a:t>of people are </a:t>
            </a:r>
            <a:r>
              <a:rPr lang="en-US" sz="800" b="1" i="1">
                <a:solidFill>
                  <a:schemeClr val="accent1"/>
                </a:solidFill>
                <a:latin typeface="Montserrat"/>
                <a:ea typeface="Montserrat"/>
                <a:cs typeface="Montserrat"/>
                <a:sym typeface="Montserrat"/>
              </a:rPr>
              <a:t>visual learners</a:t>
            </a:r>
            <a:r>
              <a:rPr lang="en-US" sz="800" b="1" i="1">
                <a:latin typeface="Montserrat"/>
                <a:ea typeface="Montserrat"/>
                <a:cs typeface="Montserrat"/>
                <a:sym typeface="Montserrat"/>
              </a:rPr>
              <a:t>, </a:t>
            </a:r>
            <a:r>
              <a:rPr lang="en-US" sz="800" i="1">
                <a:latin typeface="Montserrat"/>
                <a:ea typeface="Montserrat"/>
                <a:cs typeface="Montserrat"/>
                <a:sym typeface="Montserrat"/>
              </a:rPr>
              <a:t>i.e.,</a:t>
            </a:r>
            <a:r>
              <a:rPr lang="en-US" sz="800" b="1" i="1">
                <a:solidFill>
                  <a:schemeClr val="accent1"/>
                </a:solidFill>
                <a:latin typeface="Montserrat"/>
                <a:ea typeface="Montserrat"/>
                <a:cs typeface="Montserrat"/>
                <a:sym typeface="Montserrat"/>
              </a:rPr>
              <a:t> data visualization is a powerful way to communicate</a:t>
            </a:r>
            <a:r>
              <a:rPr lang="en-US" sz="800" i="1">
                <a:latin typeface="Montserrat"/>
                <a:ea typeface="Montserrat"/>
                <a:cs typeface="Montserrat"/>
                <a:sym typeface="Montserrat"/>
              </a:rPr>
              <a:t> with people</a:t>
            </a:r>
            <a:endParaRPr sz="800" i="1">
              <a:latin typeface="Montserrat"/>
              <a:ea typeface="Montserrat"/>
              <a:cs typeface="Montserrat"/>
              <a:sym typeface="Montserrat"/>
            </a:endParaRPr>
          </a:p>
        </p:txBody>
      </p:sp>
      <p:sp>
        <p:nvSpPr>
          <p:cNvPr id="1217" name="Google Shape;1217;p121"/>
          <p:cNvSpPr txBox="1"/>
          <p:nvPr/>
        </p:nvSpPr>
        <p:spPr>
          <a:xfrm>
            <a:off x="5952900" y="4130500"/>
            <a:ext cx="3000000" cy="800400"/>
          </a:xfrm>
          <a:prstGeom prst="rect">
            <a:avLst/>
          </a:prstGeom>
          <a:noFill/>
          <a:ln>
            <a:noFill/>
          </a:ln>
        </p:spPr>
        <p:txBody>
          <a:bodyPr spcFirstLastPara="1" wrap="square" lIns="91425" tIns="91425" rIns="91425" bIns="91425" anchor="t" anchorCtr="0">
            <a:spAutoFit/>
          </a:bodyPr>
          <a:lstStyle/>
          <a:p>
            <a:pPr marL="0" lvl="0" indent="0" algn="r" rtl="0">
              <a:lnSpc>
                <a:spcPct val="200000"/>
              </a:lnSpc>
              <a:spcBef>
                <a:spcPts val="0"/>
              </a:spcBef>
              <a:spcAft>
                <a:spcPts val="0"/>
              </a:spcAft>
              <a:buNone/>
            </a:pPr>
            <a:r>
              <a:rPr lang="en-US" sz="800" b="1" i="1">
                <a:solidFill>
                  <a:schemeClr val="accent1"/>
                </a:solidFill>
                <a:latin typeface="Montserrat"/>
                <a:ea typeface="Montserrat"/>
                <a:cs typeface="Montserrat"/>
                <a:sym typeface="Montserrat"/>
              </a:rPr>
              <a:t>77%</a:t>
            </a:r>
            <a:r>
              <a:rPr lang="en-US" sz="800" i="1">
                <a:latin typeface="Montserrat"/>
                <a:ea typeface="Montserrat"/>
                <a:cs typeface="Montserrat"/>
                <a:sym typeface="Montserrat"/>
              </a:rPr>
              <a:t> of people are more likely to </a:t>
            </a:r>
            <a:r>
              <a:rPr lang="en-US" sz="800" b="1" i="1">
                <a:solidFill>
                  <a:schemeClr val="accent1"/>
                </a:solidFill>
                <a:latin typeface="Montserrat"/>
                <a:ea typeface="Montserrat"/>
                <a:cs typeface="Montserrat"/>
                <a:sym typeface="Montserrat"/>
              </a:rPr>
              <a:t>read content having visuals</a:t>
            </a:r>
            <a:r>
              <a:rPr lang="en-US" sz="800" i="1">
                <a:latin typeface="Montserrat"/>
                <a:ea typeface="Montserrat"/>
                <a:cs typeface="Montserrat"/>
                <a:sym typeface="Montserrat"/>
              </a:rPr>
              <a:t>, meaning that data visualization can be used to </a:t>
            </a:r>
            <a:r>
              <a:rPr lang="en-US" sz="800" b="1" i="1">
                <a:solidFill>
                  <a:schemeClr val="accent1"/>
                </a:solidFill>
                <a:latin typeface="Montserrat"/>
                <a:ea typeface="Montserrat"/>
                <a:cs typeface="Montserrat"/>
                <a:sym typeface="Montserrat"/>
              </a:rPr>
              <a:t>increase engagement with content</a:t>
            </a:r>
            <a:endParaRPr sz="800" b="1" i="1">
              <a:solidFill>
                <a:schemeClr val="accent1"/>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22"/>
          <p:cNvSpPr/>
          <p:nvPr/>
        </p:nvSpPr>
        <p:spPr>
          <a:xfrm>
            <a:off x="905375" y="1647000"/>
            <a:ext cx="3037500" cy="29658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22"/>
          <p:cNvSpPr/>
          <p:nvPr/>
        </p:nvSpPr>
        <p:spPr>
          <a:xfrm>
            <a:off x="1922675" y="2639100"/>
            <a:ext cx="1002900" cy="9816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2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225" name="Google Shape;1225;p122"/>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Various Data Visualization tools</a:t>
            </a:r>
            <a:endParaRPr sz="1800">
              <a:solidFill>
                <a:srgbClr val="000000"/>
              </a:solidFill>
            </a:endParaRPr>
          </a:p>
        </p:txBody>
      </p:sp>
      <p:pic>
        <p:nvPicPr>
          <p:cNvPr id="1226" name="Google Shape;1226;p122"/>
          <p:cNvPicPr preferRelativeResize="0"/>
          <p:nvPr/>
        </p:nvPicPr>
        <p:blipFill>
          <a:blip r:embed="rId3">
            <a:alphaModFix/>
          </a:blip>
          <a:stretch>
            <a:fillRect/>
          </a:stretch>
        </p:blipFill>
        <p:spPr>
          <a:xfrm>
            <a:off x="2115125" y="2793675"/>
            <a:ext cx="617999" cy="672451"/>
          </a:xfrm>
          <a:prstGeom prst="rect">
            <a:avLst/>
          </a:prstGeom>
          <a:noFill/>
          <a:ln>
            <a:noFill/>
          </a:ln>
        </p:spPr>
      </p:pic>
      <p:sp>
        <p:nvSpPr>
          <p:cNvPr id="1227" name="Google Shape;1227;p122"/>
          <p:cNvSpPr/>
          <p:nvPr/>
        </p:nvSpPr>
        <p:spPr>
          <a:xfrm>
            <a:off x="1987175" y="1332425"/>
            <a:ext cx="873900" cy="7335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8" name="Google Shape;1228;p122"/>
          <p:cNvSpPr/>
          <p:nvPr/>
        </p:nvSpPr>
        <p:spPr>
          <a:xfrm>
            <a:off x="1987175" y="4193875"/>
            <a:ext cx="873900" cy="7335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9" name="Google Shape;1229;p122"/>
          <p:cNvSpPr/>
          <p:nvPr/>
        </p:nvSpPr>
        <p:spPr>
          <a:xfrm>
            <a:off x="613700" y="2125525"/>
            <a:ext cx="873900" cy="7335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0" name="Google Shape;1230;p122"/>
          <p:cNvSpPr/>
          <p:nvPr/>
        </p:nvSpPr>
        <p:spPr>
          <a:xfrm>
            <a:off x="3360650" y="2125525"/>
            <a:ext cx="873900" cy="7335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1" name="Google Shape;1231;p122"/>
          <p:cNvSpPr/>
          <p:nvPr/>
        </p:nvSpPr>
        <p:spPr>
          <a:xfrm>
            <a:off x="690575" y="3495750"/>
            <a:ext cx="873900" cy="7335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2" name="Google Shape;1232;p122"/>
          <p:cNvSpPr/>
          <p:nvPr/>
        </p:nvSpPr>
        <p:spPr>
          <a:xfrm>
            <a:off x="3249950" y="3495750"/>
            <a:ext cx="873900" cy="7335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233" name="Google Shape;1233;p122"/>
          <p:cNvPicPr preferRelativeResize="0"/>
          <p:nvPr/>
        </p:nvPicPr>
        <p:blipFill>
          <a:blip r:embed="rId4">
            <a:alphaModFix/>
          </a:blip>
          <a:stretch>
            <a:fillRect/>
          </a:stretch>
        </p:blipFill>
        <p:spPr>
          <a:xfrm>
            <a:off x="2167213" y="1442263"/>
            <a:ext cx="513825" cy="513825"/>
          </a:xfrm>
          <a:prstGeom prst="rect">
            <a:avLst/>
          </a:prstGeom>
          <a:noFill/>
          <a:ln>
            <a:noFill/>
          </a:ln>
        </p:spPr>
      </p:pic>
      <p:pic>
        <p:nvPicPr>
          <p:cNvPr id="1234" name="Google Shape;1234;p122"/>
          <p:cNvPicPr preferRelativeResize="0"/>
          <p:nvPr/>
        </p:nvPicPr>
        <p:blipFill>
          <a:blip r:embed="rId5">
            <a:alphaModFix/>
          </a:blip>
          <a:stretch>
            <a:fillRect/>
          </a:stretch>
        </p:blipFill>
        <p:spPr>
          <a:xfrm>
            <a:off x="3412238" y="2235356"/>
            <a:ext cx="770736" cy="513825"/>
          </a:xfrm>
          <a:prstGeom prst="rect">
            <a:avLst/>
          </a:prstGeom>
          <a:noFill/>
          <a:ln>
            <a:noFill/>
          </a:ln>
        </p:spPr>
      </p:pic>
      <p:pic>
        <p:nvPicPr>
          <p:cNvPr id="1235" name="Google Shape;1235;p122"/>
          <p:cNvPicPr preferRelativeResize="0"/>
          <p:nvPr/>
        </p:nvPicPr>
        <p:blipFill rotWithShape="1">
          <a:blip r:embed="rId6">
            <a:alphaModFix/>
          </a:blip>
          <a:srcRect l="25766" r="26473"/>
          <a:stretch/>
        </p:blipFill>
        <p:spPr>
          <a:xfrm>
            <a:off x="832513" y="2235350"/>
            <a:ext cx="436280" cy="513824"/>
          </a:xfrm>
          <a:prstGeom prst="rect">
            <a:avLst/>
          </a:prstGeom>
          <a:noFill/>
          <a:ln>
            <a:noFill/>
          </a:ln>
        </p:spPr>
      </p:pic>
      <p:pic>
        <p:nvPicPr>
          <p:cNvPr id="1236" name="Google Shape;1236;p122"/>
          <p:cNvPicPr preferRelativeResize="0"/>
          <p:nvPr/>
        </p:nvPicPr>
        <p:blipFill>
          <a:blip r:embed="rId7">
            <a:alphaModFix/>
          </a:blip>
          <a:stretch>
            <a:fillRect/>
          </a:stretch>
        </p:blipFill>
        <p:spPr>
          <a:xfrm>
            <a:off x="909385" y="3639817"/>
            <a:ext cx="436275" cy="445358"/>
          </a:xfrm>
          <a:prstGeom prst="rect">
            <a:avLst/>
          </a:prstGeom>
          <a:noFill/>
          <a:ln>
            <a:noFill/>
          </a:ln>
        </p:spPr>
      </p:pic>
      <p:pic>
        <p:nvPicPr>
          <p:cNvPr id="1237" name="Google Shape;1237;p122"/>
          <p:cNvPicPr preferRelativeResize="0"/>
          <p:nvPr/>
        </p:nvPicPr>
        <p:blipFill>
          <a:blip r:embed="rId8">
            <a:alphaModFix/>
          </a:blip>
          <a:stretch>
            <a:fillRect/>
          </a:stretch>
        </p:blipFill>
        <p:spPr>
          <a:xfrm>
            <a:off x="2115126" y="4475817"/>
            <a:ext cx="618001" cy="169610"/>
          </a:xfrm>
          <a:prstGeom prst="rect">
            <a:avLst/>
          </a:prstGeom>
          <a:noFill/>
          <a:ln>
            <a:noFill/>
          </a:ln>
        </p:spPr>
      </p:pic>
      <p:sp>
        <p:nvSpPr>
          <p:cNvPr id="1238" name="Google Shape;1238;p122"/>
          <p:cNvSpPr/>
          <p:nvPr/>
        </p:nvSpPr>
        <p:spPr>
          <a:xfrm>
            <a:off x="4864125" y="1213334"/>
            <a:ext cx="4153500" cy="3714000"/>
          </a:xfrm>
          <a:prstGeom prst="roundRect">
            <a:avLst>
              <a:gd name="adj" fmla="val 2122"/>
            </a:avLst>
          </a:prstGeom>
          <a:noFill/>
          <a:ln w="9525" cap="flat" cmpd="sng">
            <a:solidFill>
              <a:srgbClr val="A7A7A7"/>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22"/>
          <p:cNvSpPr/>
          <p:nvPr/>
        </p:nvSpPr>
        <p:spPr>
          <a:xfrm>
            <a:off x="5329754" y="1081725"/>
            <a:ext cx="3758400" cy="2397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US" sz="800" b="1">
                <a:solidFill>
                  <a:srgbClr val="666666"/>
                </a:solidFill>
              </a:rPr>
              <a:t>Factors to consider while choosing Data Visualization tool</a:t>
            </a:r>
            <a:endParaRPr sz="800" b="1">
              <a:solidFill>
                <a:srgbClr val="666666"/>
              </a:solidFill>
            </a:endParaRPr>
          </a:p>
        </p:txBody>
      </p:sp>
      <p:sp>
        <p:nvSpPr>
          <p:cNvPr id="1240" name="Google Shape;1240;p122"/>
          <p:cNvSpPr txBox="1"/>
          <p:nvPr/>
        </p:nvSpPr>
        <p:spPr>
          <a:xfrm>
            <a:off x="4957250" y="1442275"/>
            <a:ext cx="3954300" cy="3381300"/>
          </a:xfrm>
          <a:prstGeom prst="rect">
            <a:avLst/>
          </a:prstGeom>
          <a:noFill/>
          <a:ln>
            <a:noFill/>
          </a:ln>
        </p:spPr>
        <p:txBody>
          <a:bodyPr spcFirstLastPara="1" wrap="square" lIns="91425" tIns="91425" rIns="91425" bIns="91425" anchor="t" anchorCtr="0">
            <a:spAutoFit/>
          </a:bodyPr>
          <a:lstStyle/>
          <a:p>
            <a:pPr marL="0" lvl="0" indent="0" algn="r" rtl="0">
              <a:lnSpc>
                <a:spcPct val="200000"/>
              </a:lnSpc>
              <a:spcBef>
                <a:spcPts val="300"/>
              </a:spcBef>
              <a:spcAft>
                <a:spcPts val="0"/>
              </a:spcAft>
              <a:buNone/>
            </a:pPr>
            <a:r>
              <a:rPr lang="en-US" sz="900" b="1" u="sng">
                <a:solidFill>
                  <a:schemeClr val="accent1"/>
                </a:solidFill>
                <a:latin typeface="Montserrat"/>
                <a:ea typeface="Montserrat"/>
                <a:cs typeface="Montserrat"/>
                <a:sym typeface="Montserrat"/>
              </a:rPr>
              <a:t>Ease of use</a:t>
            </a:r>
            <a:r>
              <a:rPr lang="en-US" sz="900" i="1">
                <a:latin typeface="Montserrat"/>
                <a:ea typeface="Montserrat"/>
                <a:cs typeface="Montserrat"/>
                <a:sym typeface="Montserrat"/>
              </a:rPr>
              <a:t>: The tool should be easy to use, even for users with no prior data visualization experience</a:t>
            </a:r>
            <a:endParaRPr sz="900" i="1">
              <a:latin typeface="Montserrat"/>
              <a:ea typeface="Montserrat"/>
              <a:cs typeface="Montserrat"/>
              <a:sym typeface="Montserrat"/>
            </a:endParaRPr>
          </a:p>
          <a:p>
            <a:pPr marL="0" lvl="0" indent="0" algn="r" rtl="0">
              <a:lnSpc>
                <a:spcPct val="200000"/>
              </a:lnSpc>
              <a:spcBef>
                <a:spcPts val="1100"/>
              </a:spcBef>
              <a:spcAft>
                <a:spcPts val="0"/>
              </a:spcAft>
              <a:buNone/>
            </a:pPr>
            <a:r>
              <a:rPr lang="en-US" sz="900" b="1" u="sng">
                <a:solidFill>
                  <a:schemeClr val="accent1"/>
                </a:solidFill>
                <a:latin typeface="Montserrat"/>
                <a:ea typeface="Montserrat"/>
                <a:cs typeface="Montserrat"/>
                <a:sym typeface="Montserrat"/>
              </a:rPr>
              <a:t>Flexibility</a:t>
            </a:r>
            <a:r>
              <a:rPr lang="en-US" sz="900" i="1">
                <a:latin typeface="Montserrat"/>
                <a:ea typeface="Montserrat"/>
                <a:cs typeface="Montserrat"/>
                <a:sym typeface="Montserrat"/>
              </a:rPr>
              <a:t>: The tool should be flexible enough to create a variety of visualizations, from simple charts and graphs to complex dashboards</a:t>
            </a:r>
            <a:endParaRPr sz="900" i="1">
              <a:latin typeface="Montserrat"/>
              <a:ea typeface="Montserrat"/>
              <a:cs typeface="Montserrat"/>
              <a:sym typeface="Montserrat"/>
            </a:endParaRPr>
          </a:p>
          <a:p>
            <a:pPr marL="0" lvl="0" indent="0" algn="r" rtl="0">
              <a:lnSpc>
                <a:spcPct val="200000"/>
              </a:lnSpc>
              <a:spcBef>
                <a:spcPts val="1100"/>
              </a:spcBef>
              <a:spcAft>
                <a:spcPts val="0"/>
              </a:spcAft>
              <a:buNone/>
            </a:pPr>
            <a:r>
              <a:rPr lang="en-US" sz="900" b="1" u="sng">
                <a:solidFill>
                  <a:schemeClr val="accent1"/>
                </a:solidFill>
                <a:latin typeface="Montserrat"/>
                <a:ea typeface="Montserrat"/>
                <a:cs typeface="Montserrat"/>
                <a:sym typeface="Montserrat"/>
              </a:rPr>
              <a:t>Scalability</a:t>
            </a:r>
            <a:r>
              <a:rPr lang="en-US" sz="900" i="1">
                <a:latin typeface="Montserrat"/>
                <a:ea typeface="Montserrat"/>
                <a:cs typeface="Montserrat"/>
                <a:sym typeface="Montserrat"/>
              </a:rPr>
              <a:t>: The tool should be scalable to handle large data sets</a:t>
            </a:r>
            <a:endParaRPr sz="900" i="1">
              <a:latin typeface="Montserrat"/>
              <a:ea typeface="Montserrat"/>
              <a:cs typeface="Montserrat"/>
              <a:sym typeface="Montserrat"/>
            </a:endParaRPr>
          </a:p>
          <a:p>
            <a:pPr marL="0" lvl="0" indent="0" algn="r" rtl="0">
              <a:lnSpc>
                <a:spcPct val="200000"/>
              </a:lnSpc>
              <a:spcBef>
                <a:spcPts val="1100"/>
              </a:spcBef>
              <a:spcAft>
                <a:spcPts val="0"/>
              </a:spcAft>
              <a:buNone/>
            </a:pPr>
            <a:r>
              <a:rPr lang="en-US" sz="900" b="1" u="sng">
                <a:solidFill>
                  <a:schemeClr val="accent1"/>
                </a:solidFill>
                <a:latin typeface="Montserrat"/>
                <a:ea typeface="Montserrat"/>
                <a:cs typeface="Montserrat"/>
                <a:sym typeface="Montserrat"/>
              </a:rPr>
              <a:t>Cost</a:t>
            </a:r>
            <a:r>
              <a:rPr lang="en-US" sz="900">
                <a:solidFill>
                  <a:schemeClr val="accent1"/>
                </a:solidFill>
                <a:latin typeface="Montserrat"/>
                <a:ea typeface="Montserrat"/>
                <a:cs typeface="Montserrat"/>
                <a:sym typeface="Montserrat"/>
              </a:rPr>
              <a:t>:</a:t>
            </a:r>
            <a:r>
              <a:rPr lang="en-US" sz="900" i="1">
                <a:latin typeface="Montserrat"/>
                <a:ea typeface="Montserrat"/>
                <a:cs typeface="Montserrat"/>
                <a:sym typeface="Montserrat"/>
              </a:rPr>
              <a:t> The tool should be affordable for the organization</a:t>
            </a:r>
            <a:endParaRPr sz="900" i="1">
              <a:latin typeface="Montserrat"/>
              <a:ea typeface="Montserrat"/>
              <a:cs typeface="Montserrat"/>
              <a:sym typeface="Montserrat"/>
            </a:endParaRPr>
          </a:p>
          <a:p>
            <a:pPr marL="0" lvl="0" indent="0" algn="r" rtl="0">
              <a:lnSpc>
                <a:spcPct val="200000"/>
              </a:lnSpc>
              <a:spcBef>
                <a:spcPts val="1100"/>
              </a:spcBef>
              <a:spcAft>
                <a:spcPts val="1100"/>
              </a:spcAft>
              <a:buNone/>
            </a:pPr>
            <a:r>
              <a:rPr lang="en-US" sz="900" b="1" u="sng">
                <a:solidFill>
                  <a:schemeClr val="accent1"/>
                </a:solidFill>
                <a:latin typeface="Montserrat"/>
                <a:ea typeface="Montserrat"/>
                <a:cs typeface="Montserrat"/>
                <a:sym typeface="Montserrat"/>
              </a:rPr>
              <a:t>Integration</a:t>
            </a:r>
            <a:r>
              <a:rPr lang="en-US" sz="900" i="1">
                <a:latin typeface="Montserrat"/>
                <a:ea typeface="Montserrat"/>
                <a:cs typeface="Montserrat"/>
                <a:sym typeface="Montserrat"/>
              </a:rPr>
              <a:t>: The tool should be able to integrate with other tools that the organization uses, such as data warehouses and business intelligence tools</a:t>
            </a:r>
            <a:endParaRPr sz="900" i="1">
              <a:latin typeface="Montserrat"/>
              <a:ea typeface="Montserrat"/>
              <a:cs typeface="Montserrat"/>
              <a:sym typeface="Montserrat"/>
            </a:endParaRPr>
          </a:p>
        </p:txBody>
      </p:sp>
      <p:pic>
        <p:nvPicPr>
          <p:cNvPr id="1241" name="Google Shape;1241;p122"/>
          <p:cNvPicPr preferRelativeResize="0"/>
          <p:nvPr/>
        </p:nvPicPr>
        <p:blipFill>
          <a:blip r:embed="rId9">
            <a:alphaModFix/>
          </a:blip>
          <a:stretch>
            <a:fillRect/>
          </a:stretch>
        </p:blipFill>
        <p:spPr>
          <a:xfrm>
            <a:off x="3429996" y="3605600"/>
            <a:ext cx="513800" cy="513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2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247" name="Google Shape;1247;p123"/>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Creating Meaningful and Impactful Data Visualizations</a:t>
            </a:r>
            <a:endParaRPr sz="1800">
              <a:solidFill>
                <a:srgbClr val="000000"/>
              </a:solidFill>
            </a:endParaRPr>
          </a:p>
        </p:txBody>
      </p:sp>
      <p:sp>
        <p:nvSpPr>
          <p:cNvPr id="1248" name="Google Shape;1248;p123"/>
          <p:cNvSpPr/>
          <p:nvPr/>
        </p:nvSpPr>
        <p:spPr>
          <a:xfrm>
            <a:off x="613700" y="1359080"/>
            <a:ext cx="4407900" cy="2268300"/>
          </a:xfrm>
          <a:prstGeom prst="roundRect">
            <a:avLst>
              <a:gd name="adj" fmla="val 4210"/>
            </a:avLst>
          </a:prstGeom>
          <a:noFill/>
          <a:ln w="9525" cap="flat" cmpd="sng">
            <a:solidFill>
              <a:srgbClr val="A7A7A7"/>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23"/>
          <p:cNvSpPr/>
          <p:nvPr/>
        </p:nvSpPr>
        <p:spPr>
          <a:xfrm>
            <a:off x="1701851" y="1227488"/>
            <a:ext cx="2231700" cy="239700"/>
          </a:xfrm>
          <a:prstGeom prst="roundRect">
            <a:avLst>
              <a:gd name="adj" fmla="val 5000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800" b="1">
                <a:solidFill>
                  <a:srgbClr val="666666"/>
                </a:solidFill>
              </a:rPr>
              <a:t>Effective Storytelling</a:t>
            </a:r>
            <a:endParaRPr sz="800" b="1">
              <a:solidFill>
                <a:srgbClr val="666666"/>
              </a:solidFill>
            </a:endParaRPr>
          </a:p>
        </p:txBody>
      </p:sp>
      <p:sp>
        <p:nvSpPr>
          <p:cNvPr id="1250" name="Google Shape;1250;p123"/>
          <p:cNvSpPr/>
          <p:nvPr/>
        </p:nvSpPr>
        <p:spPr>
          <a:xfrm>
            <a:off x="1218150" y="1609000"/>
            <a:ext cx="731400" cy="714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b="1">
              <a:solidFill>
                <a:srgbClr val="666666"/>
              </a:solidFill>
            </a:endParaRPr>
          </a:p>
        </p:txBody>
      </p:sp>
      <p:sp>
        <p:nvSpPr>
          <p:cNvPr id="1251" name="Google Shape;1251;p123"/>
          <p:cNvSpPr/>
          <p:nvPr/>
        </p:nvSpPr>
        <p:spPr>
          <a:xfrm>
            <a:off x="3553064" y="1609000"/>
            <a:ext cx="731400" cy="714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b="1">
              <a:solidFill>
                <a:srgbClr val="666666"/>
              </a:solidFill>
            </a:endParaRPr>
          </a:p>
        </p:txBody>
      </p:sp>
      <p:sp>
        <p:nvSpPr>
          <p:cNvPr id="1252" name="Google Shape;1252;p123"/>
          <p:cNvSpPr/>
          <p:nvPr/>
        </p:nvSpPr>
        <p:spPr>
          <a:xfrm>
            <a:off x="2448241" y="2482950"/>
            <a:ext cx="731400" cy="714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800" b="1">
              <a:solidFill>
                <a:srgbClr val="666666"/>
              </a:solidFill>
            </a:endParaRPr>
          </a:p>
        </p:txBody>
      </p:sp>
      <p:sp>
        <p:nvSpPr>
          <p:cNvPr id="1253" name="Google Shape;1253;p123"/>
          <p:cNvSpPr txBox="1"/>
          <p:nvPr/>
        </p:nvSpPr>
        <p:spPr>
          <a:xfrm>
            <a:off x="858237" y="2336252"/>
            <a:ext cx="1451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Data</a:t>
            </a:r>
            <a:endParaRPr sz="1000" b="1">
              <a:latin typeface="Montserrat"/>
              <a:ea typeface="Montserrat"/>
              <a:cs typeface="Montserrat"/>
              <a:sym typeface="Montserrat"/>
            </a:endParaRPr>
          </a:p>
        </p:txBody>
      </p:sp>
      <p:sp>
        <p:nvSpPr>
          <p:cNvPr id="1254" name="Google Shape;1254;p123"/>
          <p:cNvSpPr txBox="1"/>
          <p:nvPr/>
        </p:nvSpPr>
        <p:spPr>
          <a:xfrm>
            <a:off x="3060164" y="2336275"/>
            <a:ext cx="1716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Narrative</a:t>
            </a:r>
            <a:endParaRPr sz="1000" b="1">
              <a:latin typeface="Montserrat"/>
              <a:ea typeface="Montserrat"/>
              <a:cs typeface="Montserrat"/>
              <a:sym typeface="Montserrat"/>
            </a:endParaRPr>
          </a:p>
        </p:txBody>
      </p:sp>
      <p:sp>
        <p:nvSpPr>
          <p:cNvPr id="1255" name="Google Shape;1255;p123"/>
          <p:cNvSpPr txBox="1"/>
          <p:nvPr/>
        </p:nvSpPr>
        <p:spPr>
          <a:xfrm>
            <a:off x="1959252" y="3210225"/>
            <a:ext cx="1716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Visuals</a:t>
            </a:r>
            <a:endParaRPr sz="1000" b="1">
              <a:latin typeface="Montserrat"/>
              <a:ea typeface="Montserrat"/>
              <a:cs typeface="Montserrat"/>
              <a:sym typeface="Montserrat"/>
            </a:endParaRPr>
          </a:p>
        </p:txBody>
      </p:sp>
      <p:pic>
        <p:nvPicPr>
          <p:cNvPr id="1256" name="Google Shape;1256;p123"/>
          <p:cNvPicPr preferRelativeResize="0"/>
          <p:nvPr/>
        </p:nvPicPr>
        <p:blipFill>
          <a:blip r:embed="rId3">
            <a:alphaModFix/>
          </a:blip>
          <a:stretch>
            <a:fillRect/>
          </a:stretch>
        </p:blipFill>
        <p:spPr>
          <a:xfrm>
            <a:off x="1361990" y="1742154"/>
            <a:ext cx="443752" cy="447942"/>
          </a:xfrm>
          <a:prstGeom prst="rect">
            <a:avLst/>
          </a:prstGeom>
          <a:noFill/>
          <a:ln>
            <a:noFill/>
          </a:ln>
        </p:spPr>
      </p:pic>
      <p:pic>
        <p:nvPicPr>
          <p:cNvPr id="1257" name="Google Shape;1257;p123"/>
          <p:cNvPicPr preferRelativeResize="0"/>
          <p:nvPr/>
        </p:nvPicPr>
        <p:blipFill>
          <a:blip r:embed="rId4">
            <a:alphaModFix/>
          </a:blip>
          <a:stretch>
            <a:fillRect/>
          </a:stretch>
        </p:blipFill>
        <p:spPr>
          <a:xfrm>
            <a:off x="3696889" y="1742168"/>
            <a:ext cx="443752" cy="447942"/>
          </a:xfrm>
          <a:prstGeom prst="rect">
            <a:avLst/>
          </a:prstGeom>
          <a:noFill/>
          <a:ln>
            <a:noFill/>
          </a:ln>
        </p:spPr>
      </p:pic>
      <p:pic>
        <p:nvPicPr>
          <p:cNvPr id="1258" name="Google Shape;1258;p123"/>
          <p:cNvPicPr preferRelativeResize="0"/>
          <p:nvPr/>
        </p:nvPicPr>
        <p:blipFill>
          <a:blip r:embed="rId5">
            <a:alphaModFix/>
          </a:blip>
          <a:stretch>
            <a:fillRect/>
          </a:stretch>
        </p:blipFill>
        <p:spPr>
          <a:xfrm>
            <a:off x="2592066" y="2616118"/>
            <a:ext cx="443752" cy="447942"/>
          </a:xfrm>
          <a:prstGeom prst="rect">
            <a:avLst/>
          </a:prstGeom>
          <a:noFill/>
          <a:ln>
            <a:noFill/>
          </a:ln>
        </p:spPr>
      </p:pic>
      <p:sp>
        <p:nvSpPr>
          <p:cNvPr id="1259" name="Google Shape;1259;p123"/>
          <p:cNvSpPr txBox="1"/>
          <p:nvPr/>
        </p:nvSpPr>
        <p:spPr>
          <a:xfrm>
            <a:off x="782300" y="4523152"/>
            <a:ext cx="4239300" cy="615600"/>
          </a:xfrm>
          <a:prstGeom prst="rect">
            <a:avLst/>
          </a:prstGeom>
          <a:noFill/>
          <a:ln>
            <a:noFill/>
          </a:ln>
        </p:spPr>
        <p:txBody>
          <a:bodyPr spcFirstLastPara="1" wrap="square" lIns="91425" tIns="91425" rIns="91425" bIns="91425" anchor="t" anchorCtr="0">
            <a:spAutoFit/>
          </a:bodyPr>
          <a:lstStyle/>
          <a:p>
            <a:pPr marL="0" lvl="0" indent="0" algn="r" rtl="0">
              <a:lnSpc>
                <a:spcPct val="200000"/>
              </a:lnSpc>
              <a:spcBef>
                <a:spcPts val="0"/>
              </a:spcBef>
              <a:spcAft>
                <a:spcPts val="0"/>
              </a:spcAft>
              <a:buNone/>
            </a:pPr>
            <a:r>
              <a:rPr lang="en-US" sz="2800" b="1">
                <a:solidFill>
                  <a:srgbClr val="27AAE1"/>
                </a:solidFill>
              </a:rPr>
              <a:t>CONTEXT</a:t>
            </a:r>
            <a:r>
              <a:rPr lang="en-US" sz="2800">
                <a:solidFill>
                  <a:srgbClr val="666666"/>
                </a:solidFill>
              </a:rPr>
              <a:t> is the </a:t>
            </a:r>
            <a:r>
              <a:rPr lang="en-US" sz="2800" b="1">
                <a:solidFill>
                  <a:srgbClr val="F05A28"/>
                </a:solidFill>
              </a:rPr>
              <a:t>KING</a:t>
            </a:r>
            <a:endParaRPr sz="2800" b="1">
              <a:solidFill>
                <a:srgbClr val="F05A28"/>
              </a:solidFill>
            </a:endParaRPr>
          </a:p>
        </p:txBody>
      </p:sp>
      <p:pic>
        <p:nvPicPr>
          <p:cNvPr id="1260" name="Google Shape;1260;p123"/>
          <p:cNvPicPr preferRelativeResize="0"/>
          <p:nvPr/>
        </p:nvPicPr>
        <p:blipFill rotWithShape="1">
          <a:blip r:embed="rId6">
            <a:alphaModFix/>
          </a:blip>
          <a:srcRect t="16094" b="15739"/>
          <a:stretch/>
        </p:blipFill>
        <p:spPr>
          <a:xfrm>
            <a:off x="4112692" y="3958075"/>
            <a:ext cx="842511" cy="665828"/>
          </a:xfrm>
          <a:prstGeom prst="rect">
            <a:avLst/>
          </a:prstGeom>
          <a:noFill/>
          <a:ln>
            <a:noFill/>
          </a:ln>
        </p:spPr>
      </p:pic>
      <p:sp>
        <p:nvSpPr>
          <p:cNvPr id="1261" name="Google Shape;1261;p123"/>
          <p:cNvSpPr/>
          <p:nvPr/>
        </p:nvSpPr>
        <p:spPr>
          <a:xfrm>
            <a:off x="5566175" y="1539813"/>
            <a:ext cx="3082500" cy="2912700"/>
          </a:xfrm>
          <a:prstGeom prst="rect">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2" name="Google Shape;1262;p123"/>
          <p:cNvPicPr preferRelativeResize="0"/>
          <p:nvPr/>
        </p:nvPicPr>
        <p:blipFill rotWithShape="1">
          <a:blip r:embed="rId7">
            <a:alphaModFix/>
          </a:blip>
          <a:srcRect l="6795" r="4607"/>
          <a:stretch/>
        </p:blipFill>
        <p:spPr>
          <a:xfrm>
            <a:off x="7130950" y="2562863"/>
            <a:ext cx="1511250" cy="571700"/>
          </a:xfrm>
          <a:prstGeom prst="rect">
            <a:avLst/>
          </a:prstGeom>
          <a:noFill/>
          <a:ln>
            <a:noFill/>
          </a:ln>
        </p:spPr>
      </p:pic>
      <p:pic>
        <p:nvPicPr>
          <p:cNvPr id="1263" name="Google Shape;1263;p123"/>
          <p:cNvPicPr preferRelativeResize="0"/>
          <p:nvPr/>
        </p:nvPicPr>
        <p:blipFill rotWithShape="1">
          <a:blip r:embed="rId8">
            <a:alphaModFix/>
          </a:blip>
          <a:srcRect l="4888"/>
          <a:stretch/>
        </p:blipFill>
        <p:spPr>
          <a:xfrm>
            <a:off x="5608599" y="3573788"/>
            <a:ext cx="1473825" cy="557875"/>
          </a:xfrm>
          <a:prstGeom prst="rect">
            <a:avLst/>
          </a:prstGeom>
          <a:noFill/>
          <a:ln>
            <a:noFill/>
          </a:ln>
        </p:spPr>
      </p:pic>
      <p:pic>
        <p:nvPicPr>
          <p:cNvPr id="1264" name="Google Shape;1264;p123"/>
          <p:cNvPicPr preferRelativeResize="0"/>
          <p:nvPr/>
        </p:nvPicPr>
        <p:blipFill rotWithShape="1">
          <a:blip r:embed="rId9">
            <a:alphaModFix/>
          </a:blip>
          <a:srcRect l="4666" r="6444"/>
          <a:stretch/>
        </p:blipFill>
        <p:spPr>
          <a:xfrm>
            <a:off x="7295250" y="3588763"/>
            <a:ext cx="1328500" cy="496650"/>
          </a:xfrm>
          <a:prstGeom prst="rect">
            <a:avLst/>
          </a:prstGeom>
          <a:noFill/>
          <a:ln>
            <a:noFill/>
          </a:ln>
        </p:spPr>
      </p:pic>
      <p:pic>
        <p:nvPicPr>
          <p:cNvPr id="1265" name="Google Shape;1265;p123"/>
          <p:cNvPicPr preferRelativeResize="0"/>
          <p:nvPr/>
        </p:nvPicPr>
        <p:blipFill>
          <a:blip r:embed="rId10">
            <a:alphaModFix/>
          </a:blip>
          <a:stretch>
            <a:fillRect/>
          </a:stretch>
        </p:blipFill>
        <p:spPr>
          <a:xfrm>
            <a:off x="5618922" y="1588199"/>
            <a:ext cx="1377409" cy="489846"/>
          </a:xfrm>
          <a:prstGeom prst="rect">
            <a:avLst/>
          </a:prstGeom>
          <a:noFill/>
          <a:ln>
            <a:noFill/>
          </a:ln>
        </p:spPr>
      </p:pic>
      <p:pic>
        <p:nvPicPr>
          <p:cNvPr id="1266" name="Google Shape;1266;p123"/>
          <p:cNvPicPr preferRelativeResize="0"/>
          <p:nvPr/>
        </p:nvPicPr>
        <p:blipFill rotWithShape="1">
          <a:blip r:embed="rId11">
            <a:alphaModFix/>
          </a:blip>
          <a:srcRect r="5123"/>
          <a:stretch/>
        </p:blipFill>
        <p:spPr>
          <a:xfrm>
            <a:off x="7185375" y="1557587"/>
            <a:ext cx="1398300" cy="551075"/>
          </a:xfrm>
          <a:prstGeom prst="rect">
            <a:avLst/>
          </a:prstGeom>
          <a:noFill/>
          <a:ln>
            <a:noFill/>
          </a:ln>
        </p:spPr>
      </p:pic>
      <p:pic>
        <p:nvPicPr>
          <p:cNvPr id="1267" name="Google Shape;1267;p123"/>
          <p:cNvPicPr preferRelativeResize="0"/>
          <p:nvPr/>
        </p:nvPicPr>
        <p:blipFill rotWithShape="1">
          <a:blip r:embed="rId12">
            <a:alphaModFix/>
          </a:blip>
          <a:srcRect l="6006"/>
          <a:stretch/>
        </p:blipFill>
        <p:spPr>
          <a:xfrm>
            <a:off x="5653125" y="2583388"/>
            <a:ext cx="1398300" cy="530675"/>
          </a:xfrm>
          <a:prstGeom prst="rect">
            <a:avLst/>
          </a:prstGeom>
          <a:noFill/>
          <a:ln>
            <a:noFill/>
          </a:ln>
        </p:spPr>
      </p:pic>
      <p:sp>
        <p:nvSpPr>
          <p:cNvPr id="1268" name="Google Shape;1268;p123"/>
          <p:cNvSpPr txBox="1"/>
          <p:nvPr/>
        </p:nvSpPr>
        <p:spPr>
          <a:xfrm>
            <a:off x="5915663" y="2078025"/>
            <a:ext cx="783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Size</a:t>
            </a:r>
            <a:endParaRPr sz="1000" b="1">
              <a:latin typeface="Montserrat"/>
              <a:ea typeface="Montserrat"/>
              <a:cs typeface="Montserrat"/>
              <a:sym typeface="Montserrat"/>
            </a:endParaRPr>
          </a:p>
        </p:txBody>
      </p:sp>
      <p:sp>
        <p:nvSpPr>
          <p:cNvPr id="1269" name="Google Shape;1269;p123"/>
          <p:cNvSpPr txBox="1"/>
          <p:nvPr/>
        </p:nvSpPr>
        <p:spPr>
          <a:xfrm>
            <a:off x="7530325" y="2078025"/>
            <a:ext cx="783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Shape</a:t>
            </a:r>
            <a:endParaRPr sz="1000" b="1">
              <a:latin typeface="Montserrat"/>
              <a:ea typeface="Montserrat"/>
              <a:cs typeface="Montserrat"/>
              <a:sym typeface="Montserrat"/>
            </a:endParaRPr>
          </a:p>
        </p:txBody>
      </p:sp>
      <p:sp>
        <p:nvSpPr>
          <p:cNvPr id="1270" name="Google Shape;1270;p123"/>
          <p:cNvSpPr txBox="1"/>
          <p:nvPr/>
        </p:nvSpPr>
        <p:spPr>
          <a:xfrm>
            <a:off x="5774375" y="3082313"/>
            <a:ext cx="106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Color Value</a:t>
            </a:r>
            <a:endParaRPr sz="1000" b="1">
              <a:latin typeface="Montserrat"/>
              <a:ea typeface="Montserrat"/>
              <a:cs typeface="Montserrat"/>
              <a:sym typeface="Montserrat"/>
            </a:endParaRPr>
          </a:p>
        </p:txBody>
      </p:sp>
      <p:sp>
        <p:nvSpPr>
          <p:cNvPr id="1271" name="Google Shape;1271;p123"/>
          <p:cNvSpPr txBox="1"/>
          <p:nvPr/>
        </p:nvSpPr>
        <p:spPr>
          <a:xfrm>
            <a:off x="7389038" y="3082313"/>
            <a:ext cx="106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Texture</a:t>
            </a:r>
            <a:endParaRPr sz="1000" b="1">
              <a:latin typeface="Montserrat"/>
              <a:ea typeface="Montserrat"/>
              <a:cs typeface="Montserrat"/>
              <a:sym typeface="Montserrat"/>
            </a:endParaRPr>
          </a:p>
        </p:txBody>
      </p:sp>
      <p:sp>
        <p:nvSpPr>
          <p:cNvPr id="1272" name="Google Shape;1272;p123"/>
          <p:cNvSpPr txBox="1"/>
          <p:nvPr/>
        </p:nvSpPr>
        <p:spPr>
          <a:xfrm>
            <a:off x="5774363" y="4086588"/>
            <a:ext cx="106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Orientation</a:t>
            </a:r>
            <a:endParaRPr sz="1000" b="1">
              <a:latin typeface="Montserrat"/>
              <a:ea typeface="Montserrat"/>
              <a:cs typeface="Montserrat"/>
              <a:sym typeface="Montserrat"/>
            </a:endParaRPr>
          </a:p>
        </p:txBody>
      </p:sp>
      <p:sp>
        <p:nvSpPr>
          <p:cNvPr id="1273" name="Google Shape;1273;p123"/>
          <p:cNvSpPr txBox="1"/>
          <p:nvPr/>
        </p:nvSpPr>
        <p:spPr>
          <a:xfrm>
            <a:off x="7389038" y="4086588"/>
            <a:ext cx="106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Montserrat"/>
                <a:ea typeface="Montserrat"/>
                <a:cs typeface="Montserrat"/>
                <a:sym typeface="Montserrat"/>
              </a:rPr>
              <a:t>Hue</a:t>
            </a:r>
            <a:endParaRPr sz="1000" b="1">
              <a:latin typeface="Montserrat"/>
              <a:ea typeface="Montserrat"/>
              <a:cs typeface="Montserrat"/>
              <a:sym typeface="Montserrat"/>
            </a:endParaRPr>
          </a:p>
        </p:txBody>
      </p:sp>
      <p:sp>
        <p:nvSpPr>
          <p:cNvPr id="1274" name="Google Shape;1274;p123"/>
          <p:cNvSpPr txBox="1"/>
          <p:nvPr/>
        </p:nvSpPr>
        <p:spPr>
          <a:xfrm>
            <a:off x="5559700" y="1227663"/>
            <a:ext cx="3099600" cy="3078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US" sz="800" b="1">
                <a:solidFill>
                  <a:srgbClr val="666666"/>
                </a:solidFill>
              </a:rPr>
              <a:t>Visual Perceptions for better Visualization</a:t>
            </a:r>
            <a:endParaRPr sz="800" b="1">
              <a:solidFill>
                <a:srgbClr val="66666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2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280" name="Google Shape;1280;p124"/>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Various Data Visualization Charts</a:t>
            </a:r>
            <a:endParaRPr sz="1800">
              <a:solidFill>
                <a:srgbClr val="000000"/>
              </a:solidFill>
            </a:endParaRPr>
          </a:p>
        </p:txBody>
      </p:sp>
      <p:pic>
        <p:nvPicPr>
          <p:cNvPr id="1281" name="Google Shape;1281;p124"/>
          <p:cNvPicPr preferRelativeResize="0"/>
          <p:nvPr/>
        </p:nvPicPr>
        <p:blipFill rotWithShape="1">
          <a:blip r:embed="rId3">
            <a:alphaModFix/>
          </a:blip>
          <a:srcRect l="4665" t="9617" r="7638" b="8603"/>
          <a:stretch/>
        </p:blipFill>
        <p:spPr>
          <a:xfrm>
            <a:off x="1674088" y="1028375"/>
            <a:ext cx="5795818" cy="4061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25"/>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US" sz="2000"/>
              <a:t>AGENDA</a:t>
            </a:r>
            <a:endParaRPr sz="2000"/>
          </a:p>
        </p:txBody>
      </p:sp>
      <p:sp>
        <p:nvSpPr>
          <p:cNvPr id="1287" name="Google Shape;1287;p125"/>
          <p:cNvSpPr txBox="1">
            <a:spLocks noGrp="1"/>
          </p:cNvSpPr>
          <p:nvPr>
            <p:ph type="body" idx="1"/>
          </p:nvPr>
        </p:nvSpPr>
        <p:spPr>
          <a:xfrm>
            <a:off x="3469355" y="1115861"/>
            <a:ext cx="5161500" cy="2911800"/>
          </a:xfrm>
          <a:prstGeom prst="rect">
            <a:avLst/>
          </a:prstGeom>
          <a:noFill/>
          <a:ln>
            <a:noFill/>
          </a:ln>
        </p:spPr>
        <p:txBody>
          <a:bodyPr spcFirstLastPara="1" wrap="square" lIns="91425" tIns="45700" rIns="91425" bIns="45700" anchor="ctr" anchorCtr="0">
            <a:noAutofit/>
          </a:bodyPr>
          <a:lstStyle/>
          <a:p>
            <a:pPr marL="457200" lvl="0" indent="-304800" algn="l" rtl="0">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Tooling (e.g. Hadoop)</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Management</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Visualization</a:t>
            </a:r>
            <a:endParaRPr>
              <a:solidFill>
                <a:srgbClr val="D9D9D9"/>
              </a:solidFill>
            </a:endParaRPr>
          </a:p>
          <a:p>
            <a:pPr marL="457200" lvl="0" indent="-304800" algn="l" rtl="0">
              <a:lnSpc>
                <a:spcPct val="200000"/>
              </a:lnSpc>
              <a:spcBef>
                <a:spcPts val="0"/>
              </a:spcBef>
              <a:spcAft>
                <a:spcPts val="0"/>
              </a:spcAft>
              <a:buSzPts val="1200"/>
              <a:buChar char="●"/>
            </a:pPr>
            <a:r>
              <a:rPr lang="en-US" b="1"/>
              <a:t>Data Ethics and Privacy</a:t>
            </a:r>
            <a:endParaRPr b="1"/>
          </a:p>
        </p:txBody>
      </p:sp>
      <p:pic>
        <p:nvPicPr>
          <p:cNvPr id="1288" name="Google Shape;1288;p125"/>
          <p:cNvPicPr preferRelativeResize="0"/>
          <p:nvPr/>
        </p:nvPicPr>
        <p:blipFill rotWithShape="1">
          <a:blip r:embed="rId3">
            <a:alphaModFix/>
          </a:blip>
          <a:srcRect/>
          <a:stretch/>
        </p:blipFill>
        <p:spPr>
          <a:xfrm>
            <a:off x="3469350" y="3411374"/>
            <a:ext cx="169650" cy="169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2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294" name="Google Shape;1294;p126"/>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Understanding the ethical considerations </a:t>
            </a:r>
            <a:endParaRPr sz="1800">
              <a:solidFill>
                <a:srgbClr val="000000"/>
              </a:solidFill>
            </a:endParaRPr>
          </a:p>
        </p:txBody>
      </p:sp>
      <p:grpSp>
        <p:nvGrpSpPr>
          <p:cNvPr id="1295" name="Google Shape;1295;p126"/>
          <p:cNvGrpSpPr/>
          <p:nvPr/>
        </p:nvGrpSpPr>
        <p:grpSpPr>
          <a:xfrm>
            <a:off x="4802702" y="1282299"/>
            <a:ext cx="4064306" cy="3547959"/>
            <a:chOff x="1016000" y="0"/>
            <a:chExt cx="4063900" cy="4064100"/>
          </a:xfrm>
        </p:grpSpPr>
        <p:sp>
          <p:nvSpPr>
            <p:cNvPr id="1296" name="Google Shape;1296;p126"/>
            <p:cNvSpPr/>
            <p:nvPr/>
          </p:nvSpPr>
          <p:spPr>
            <a:xfrm>
              <a:off x="2032000" y="0"/>
              <a:ext cx="2031900" cy="2031900"/>
            </a:xfrm>
            <a:prstGeom prst="triangle">
              <a:avLst>
                <a:gd name="adj" fmla="val 50000"/>
              </a:avLst>
            </a:prstGeom>
            <a:solidFill>
              <a:schemeClr val="accent6"/>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1297" name="Google Shape;1297;p126"/>
            <p:cNvSpPr txBox="1"/>
            <p:nvPr/>
          </p:nvSpPr>
          <p:spPr>
            <a:xfrm>
              <a:off x="2479989" y="1016009"/>
              <a:ext cx="1136100" cy="1016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b="1" i="0" u="none" strike="noStrike" cap="none">
                  <a:solidFill>
                    <a:srgbClr val="FFFFFF"/>
                  </a:solidFill>
                  <a:latin typeface="Montserrat"/>
                  <a:ea typeface="Montserrat"/>
                  <a:cs typeface="Montserrat"/>
                  <a:sym typeface="Montserrat"/>
                </a:rPr>
                <a:t>C</a:t>
              </a:r>
              <a:r>
                <a:rPr lang="en-US" sz="1000" b="1" i="0" u="none" strike="noStrike" cap="none">
                  <a:solidFill>
                    <a:srgbClr val="FFFFFF"/>
                  </a:solidFill>
                  <a:latin typeface="Montserrat"/>
                  <a:ea typeface="Montserrat"/>
                  <a:cs typeface="Montserrat"/>
                  <a:sym typeface="Montserrat"/>
                </a:rPr>
                <a:t>onfidentiality</a:t>
              </a:r>
              <a:endParaRPr sz="1000" b="1" i="0" u="none" strike="noStrike" cap="none">
                <a:solidFill>
                  <a:srgbClr val="FFFFFF"/>
                </a:solidFill>
                <a:latin typeface="Montserrat"/>
                <a:ea typeface="Montserrat"/>
                <a:cs typeface="Montserrat"/>
                <a:sym typeface="Montserrat"/>
              </a:endParaRPr>
            </a:p>
          </p:txBody>
        </p:sp>
        <p:sp>
          <p:nvSpPr>
            <p:cNvPr id="1298" name="Google Shape;1298;p126"/>
            <p:cNvSpPr/>
            <p:nvPr/>
          </p:nvSpPr>
          <p:spPr>
            <a:xfrm>
              <a:off x="1016000" y="2032000"/>
              <a:ext cx="2031900" cy="2031900"/>
            </a:xfrm>
            <a:prstGeom prst="triangle">
              <a:avLst>
                <a:gd name="adj" fmla="val 50000"/>
              </a:avLst>
            </a:prstGeom>
            <a:solidFill>
              <a:schemeClr val="accent2"/>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1299" name="Google Shape;1299;p126"/>
            <p:cNvSpPr txBox="1"/>
            <p:nvPr/>
          </p:nvSpPr>
          <p:spPr>
            <a:xfrm>
              <a:off x="1524000" y="3048000"/>
              <a:ext cx="1016100" cy="1016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b="1" i="0" u="none" strike="noStrike" cap="none">
                  <a:solidFill>
                    <a:srgbClr val="FFFFFF"/>
                  </a:solidFill>
                  <a:latin typeface="Montserrat"/>
                  <a:ea typeface="Montserrat"/>
                  <a:cs typeface="Montserrat"/>
                  <a:sym typeface="Montserrat"/>
                </a:rPr>
                <a:t>I</a:t>
              </a:r>
              <a:r>
                <a:rPr lang="en-US" sz="1000" b="1" i="0" u="none" strike="noStrike" cap="none">
                  <a:solidFill>
                    <a:srgbClr val="FFFFFF"/>
                  </a:solidFill>
                  <a:latin typeface="Montserrat"/>
                  <a:ea typeface="Montserrat"/>
                  <a:cs typeface="Montserrat"/>
                  <a:sym typeface="Montserrat"/>
                </a:rPr>
                <a:t>ntegrity </a:t>
              </a:r>
              <a:endParaRPr sz="1000" b="1" i="0" u="none" strike="noStrike" cap="none">
                <a:solidFill>
                  <a:srgbClr val="FFFFFF"/>
                </a:solidFill>
                <a:latin typeface="Montserrat"/>
                <a:ea typeface="Montserrat"/>
                <a:cs typeface="Montserrat"/>
                <a:sym typeface="Montserrat"/>
              </a:endParaRPr>
            </a:p>
          </p:txBody>
        </p:sp>
        <p:sp>
          <p:nvSpPr>
            <p:cNvPr id="1300" name="Google Shape;1300;p126"/>
            <p:cNvSpPr/>
            <p:nvPr/>
          </p:nvSpPr>
          <p:spPr>
            <a:xfrm rot="10800000">
              <a:off x="2032100" y="2032100"/>
              <a:ext cx="2031900" cy="2031900"/>
            </a:xfrm>
            <a:prstGeom prst="triangle">
              <a:avLst>
                <a:gd name="adj" fmla="val 50000"/>
              </a:avLst>
            </a:prstGeom>
            <a:gradFill>
              <a:gsLst>
                <a:gs pos="0">
                  <a:srgbClr val="F05A28"/>
                </a:gs>
                <a:gs pos="100000">
                  <a:srgbClr val="E80A89"/>
                </a:gs>
              </a:gsLst>
              <a:lin ang="0" scaled="0"/>
            </a:gra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1301" name="Google Shape;1301;p126"/>
            <p:cNvSpPr txBox="1"/>
            <p:nvPr/>
          </p:nvSpPr>
          <p:spPr>
            <a:xfrm>
              <a:off x="2540000" y="2260600"/>
              <a:ext cx="1016100" cy="1016100"/>
            </a:xfrm>
            <a:prstGeom prst="rect">
              <a:avLst/>
            </a:prstGeom>
            <a:noFill/>
            <a:ln>
              <a:noFill/>
            </a:ln>
          </p:spPr>
          <p:txBody>
            <a:bodyPr spcFirstLastPara="1" wrap="square" lIns="41900" tIns="41900" rIns="41900" bIns="4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2000" b="1" i="0" u="none" strike="noStrike" cap="none">
                  <a:solidFill>
                    <a:srgbClr val="FFFFFF"/>
                  </a:solidFill>
                  <a:latin typeface="Montserrat"/>
                  <a:ea typeface="Montserrat"/>
                  <a:cs typeface="Montserrat"/>
                  <a:sym typeface="Montserrat"/>
                </a:rPr>
                <a:t>CIA </a:t>
              </a:r>
              <a:endParaRPr sz="2000" b="1">
                <a:latin typeface="Montserrat"/>
                <a:ea typeface="Montserrat"/>
                <a:cs typeface="Montserrat"/>
                <a:sym typeface="Montserrat"/>
              </a:endParaRPr>
            </a:p>
            <a:p>
              <a:pPr marL="0" marR="0" lvl="0" indent="0" algn="ctr" rtl="0">
                <a:lnSpc>
                  <a:spcPct val="100000"/>
                </a:lnSpc>
                <a:spcBef>
                  <a:spcPts val="1000"/>
                </a:spcBef>
                <a:spcAft>
                  <a:spcPts val="1000"/>
                </a:spcAft>
                <a:buClr>
                  <a:srgbClr val="000000"/>
                </a:buClr>
                <a:buSzPts val="1100"/>
                <a:buFont typeface="Arial"/>
                <a:buNone/>
              </a:pPr>
              <a:r>
                <a:rPr lang="en-US" sz="1000" b="1" i="0" u="none" strike="noStrike" cap="none">
                  <a:solidFill>
                    <a:srgbClr val="FFFFFF"/>
                  </a:solidFill>
                  <a:latin typeface="Montserrat"/>
                  <a:ea typeface="Montserrat"/>
                  <a:cs typeface="Montserrat"/>
                  <a:sym typeface="Montserrat"/>
                </a:rPr>
                <a:t>Triad</a:t>
              </a:r>
              <a:endParaRPr sz="1000" b="1" i="0" u="none" strike="noStrike" cap="none">
                <a:solidFill>
                  <a:srgbClr val="FFFFFF"/>
                </a:solidFill>
                <a:latin typeface="Montserrat"/>
                <a:ea typeface="Montserrat"/>
                <a:cs typeface="Montserrat"/>
                <a:sym typeface="Montserrat"/>
              </a:endParaRPr>
            </a:p>
          </p:txBody>
        </p:sp>
        <p:sp>
          <p:nvSpPr>
            <p:cNvPr id="1302" name="Google Shape;1302;p126"/>
            <p:cNvSpPr/>
            <p:nvPr/>
          </p:nvSpPr>
          <p:spPr>
            <a:xfrm>
              <a:off x="3048000" y="2032000"/>
              <a:ext cx="2031900" cy="2031900"/>
            </a:xfrm>
            <a:prstGeom prst="triangle">
              <a:avLst>
                <a:gd name="adj" fmla="val 50000"/>
              </a:avLst>
            </a:prstGeom>
            <a:solidFill>
              <a:schemeClr val="accent1"/>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Montserrat"/>
                <a:ea typeface="Montserrat"/>
                <a:cs typeface="Montserrat"/>
                <a:sym typeface="Montserrat"/>
              </a:endParaRPr>
            </a:p>
          </p:txBody>
        </p:sp>
        <p:sp>
          <p:nvSpPr>
            <p:cNvPr id="1303" name="Google Shape;1303;p126"/>
            <p:cNvSpPr txBox="1"/>
            <p:nvPr/>
          </p:nvSpPr>
          <p:spPr>
            <a:xfrm>
              <a:off x="3556000" y="3048000"/>
              <a:ext cx="1016100" cy="1016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b="1" i="0" u="none" strike="noStrike" cap="none">
                  <a:solidFill>
                    <a:srgbClr val="FFFFFF"/>
                  </a:solidFill>
                  <a:latin typeface="Montserrat"/>
                  <a:ea typeface="Montserrat"/>
                  <a:cs typeface="Montserrat"/>
                  <a:sym typeface="Montserrat"/>
                </a:rPr>
                <a:t>A</a:t>
              </a:r>
              <a:r>
                <a:rPr lang="en-US" sz="1000" b="1" i="0" u="none" strike="noStrike" cap="none">
                  <a:solidFill>
                    <a:srgbClr val="FFFFFF"/>
                  </a:solidFill>
                  <a:latin typeface="Montserrat"/>
                  <a:ea typeface="Montserrat"/>
                  <a:cs typeface="Montserrat"/>
                  <a:sym typeface="Montserrat"/>
                </a:rPr>
                <a:t>vailability</a:t>
              </a:r>
              <a:endParaRPr sz="1000" b="1" i="0" u="none" strike="noStrike" cap="none">
                <a:solidFill>
                  <a:srgbClr val="FFFFFF"/>
                </a:solidFill>
                <a:latin typeface="Montserrat"/>
                <a:ea typeface="Montserrat"/>
                <a:cs typeface="Montserrat"/>
                <a:sym typeface="Montserrat"/>
              </a:endParaRPr>
            </a:p>
          </p:txBody>
        </p:sp>
      </p:grpSp>
      <p:sp>
        <p:nvSpPr>
          <p:cNvPr id="1304" name="Google Shape;1304;p126"/>
          <p:cNvSpPr txBox="1"/>
          <p:nvPr/>
        </p:nvSpPr>
        <p:spPr>
          <a:xfrm>
            <a:off x="568400" y="1592275"/>
            <a:ext cx="4518300" cy="1000500"/>
          </a:xfrm>
          <a:prstGeom prst="rect">
            <a:avLst/>
          </a:prstGeom>
          <a:noFill/>
          <a:ln>
            <a:noFill/>
          </a:ln>
        </p:spPr>
        <p:txBody>
          <a:bodyPr spcFirstLastPara="1" wrap="square" lIns="91425" tIns="91425" rIns="91425" bIns="91425" anchor="t" anchorCtr="0">
            <a:spAutoFit/>
          </a:bodyPr>
          <a:lstStyle/>
          <a:p>
            <a:pPr marL="0" lvl="0" indent="0" algn="l" rtl="0">
              <a:lnSpc>
                <a:spcPct val="250000"/>
              </a:lnSpc>
              <a:spcBef>
                <a:spcPts val="0"/>
              </a:spcBef>
              <a:spcAft>
                <a:spcPts val="0"/>
              </a:spcAft>
              <a:buNone/>
            </a:pPr>
            <a:r>
              <a:rPr lang="en-US" sz="1000">
                <a:latin typeface="Montserrat"/>
                <a:ea typeface="Montserrat"/>
                <a:cs typeface="Montserrat"/>
                <a:sym typeface="Montserrat"/>
              </a:rPr>
              <a:t>Before moving ahead, always remember that </a:t>
            </a:r>
            <a:endParaRPr sz="1000">
              <a:latin typeface="Montserrat"/>
              <a:ea typeface="Montserrat"/>
              <a:cs typeface="Montserrat"/>
              <a:sym typeface="Montserrat"/>
            </a:endParaRPr>
          </a:p>
          <a:p>
            <a:pPr marL="0" lvl="0" indent="0" algn="l" rtl="0">
              <a:lnSpc>
                <a:spcPct val="250000"/>
              </a:lnSpc>
              <a:spcBef>
                <a:spcPts val="0"/>
              </a:spcBef>
              <a:spcAft>
                <a:spcPts val="0"/>
              </a:spcAft>
              <a:buNone/>
            </a:pPr>
            <a:r>
              <a:rPr lang="en-US" sz="2400" b="1">
                <a:solidFill>
                  <a:schemeClr val="accent1"/>
                </a:solidFill>
                <a:latin typeface="Montserrat"/>
                <a:ea typeface="Montserrat"/>
                <a:cs typeface="Montserrat"/>
                <a:sym typeface="Montserrat"/>
              </a:rPr>
              <a:t>“</a:t>
            </a:r>
            <a:r>
              <a:rPr lang="en-US" sz="2800" b="1">
                <a:solidFill>
                  <a:schemeClr val="accent1"/>
                </a:solidFill>
                <a:latin typeface="Montserrat"/>
                <a:ea typeface="Montserrat"/>
                <a:cs typeface="Montserrat"/>
                <a:sym typeface="Montserrat"/>
              </a:rPr>
              <a:t>It’s always about CIA!</a:t>
            </a:r>
            <a:r>
              <a:rPr lang="en-US" sz="2400" b="1">
                <a:solidFill>
                  <a:schemeClr val="accent1"/>
                </a:solidFill>
                <a:latin typeface="Montserrat"/>
                <a:ea typeface="Montserrat"/>
                <a:cs typeface="Montserrat"/>
                <a:sym typeface="Montserrat"/>
              </a:rPr>
              <a:t>”</a:t>
            </a:r>
            <a:endParaRPr sz="2400" b="1">
              <a:solidFill>
                <a:schemeClr val="accent1"/>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2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310" name="Google Shape;1310;p127"/>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Understanding the ethical considerations </a:t>
            </a:r>
            <a:endParaRPr sz="1800">
              <a:solidFill>
                <a:srgbClr val="000000"/>
              </a:solidFill>
            </a:endParaRPr>
          </a:p>
        </p:txBody>
      </p:sp>
      <p:sp>
        <p:nvSpPr>
          <p:cNvPr id="1311" name="Google Shape;1311;p127"/>
          <p:cNvSpPr/>
          <p:nvPr/>
        </p:nvSpPr>
        <p:spPr>
          <a:xfrm>
            <a:off x="3390687" y="1863960"/>
            <a:ext cx="2358000" cy="2329200"/>
          </a:xfrm>
          <a:prstGeom prst="ellipse">
            <a:avLst/>
          </a:prstGeom>
          <a:solidFill>
            <a:srgbClr val="F2F2F2"/>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4400">
              <a:solidFill>
                <a:srgbClr val="29BA74"/>
              </a:solidFill>
              <a:latin typeface="Trebuchet MS"/>
              <a:ea typeface="Trebuchet MS"/>
              <a:cs typeface="Trebuchet MS"/>
              <a:sym typeface="Trebuchet MS"/>
            </a:endParaRPr>
          </a:p>
        </p:txBody>
      </p:sp>
      <p:sp>
        <p:nvSpPr>
          <p:cNvPr id="1312" name="Google Shape;1312;p127"/>
          <p:cNvSpPr/>
          <p:nvPr/>
        </p:nvSpPr>
        <p:spPr>
          <a:xfrm>
            <a:off x="4203838" y="3831714"/>
            <a:ext cx="731700" cy="7227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313" name="Google Shape;1313;p127"/>
          <p:cNvSpPr/>
          <p:nvPr/>
        </p:nvSpPr>
        <p:spPr>
          <a:xfrm>
            <a:off x="4203838" y="1502494"/>
            <a:ext cx="731700" cy="7227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314" name="Google Shape;1314;p127"/>
          <p:cNvSpPr/>
          <p:nvPr/>
        </p:nvSpPr>
        <p:spPr>
          <a:xfrm>
            <a:off x="5224986" y="3249409"/>
            <a:ext cx="731700" cy="7227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700">
              <a:solidFill>
                <a:srgbClr val="7F7F7F"/>
              </a:solidFill>
              <a:latin typeface="Montserrat"/>
              <a:ea typeface="Montserrat"/>
              <a:cs typeface="Montserrat"/>
              <a:sym typeface="Montserrat"/>
            </a:endParaRPr>
          </a:p>
        </p:txBody>
      </p:sp>
      <p:sp>
        <p:nvSpPr>
          <p:cNvPr id="1315" name="Google Shape;1315;p127"/>
          <p:cNvSpPr/>
          <p:nvPr/>
        </p:nvSpPr>
        <p:spPr>
          <a:xfrm>
            <a:off x="5224986" y="2084799"/>
            <a:ext cx="731700" cy="7227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316" name="Google Shape;1316;p127"/>
          <p:cNvSpPr/>
          <p:nvPr/>
        </p:nvSpPr>
        <p:spPr>
          <a:xfrm>
            <a:off x="3182689" y="2084799"/>
            <a:ext cx="731700" cy="7227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317" name="Google Shape;1317;p127"/>
          <p:cNvSpPr/>
          <p:nvPr/>
        </p:nvSpPr>
        <p:spPr>
          <a:xfrm>
            <a:off x="3182689" y="3249409"/>
            <a:ext cx="731700" cy="7227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318" name="Google Shape;1318;p127"/>
          <p:cNvSpPr/>
          <p:nvPr/>
        </p:nvSpPr>
        <p:spPr>
          <a:xfrm>
            <a:off x="5040125" y="1444225"/>
            <a:ext cx="2722800" cy="315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rgbClr val="575757"/>
                </a:solidFill>
                <a:latin typeface="Montserrat"/>
                <a:ea typeface="Montserrat"/>
                <a:cs typeface="Montserrat"/>
                <a:sym typeface="Montserrat"/>
              </a:rPr>
              <a:t>Data is secured in the database, no matter how users connect to the protected data</a:t>
            </a:r>
            <a:endParaRPr sz="900">
              <a:latin typeface="Montserrat"/>
              <a:ea typeface="Montserrat"/>
              <a:cs typeface="Montserrat"/>
              <a:sym typeface="Montserrat"/>
            </a:endParaRPr>
          </a:p>
        </p:txBody>
      </p:sp>
      <p:sp>
        <p:nvSpPr>
          <p:cNvPr id="1319" name="Google Shape;1319;p127"/>
          <p:cNvSpPr txBox="1"/>
          <p:nvPr/>
        </p:nvSpPr>
        <p:spPr>
          <a:xfrm>
            <a:off x="5029938" y="1275125"/>
            <a:ext cx="35967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1">
                <a:solidFill>
                  <a:schemeClr val="accent1"/>
                </a:solidFill>
                <a:latin typeface="Montserrat"/>
                <a:ea typeface="Montserrat"/>
                <a:cs typeface="Montserrat"/>
                <a:sym typeface="Montserrat"/>
              </a:rPr>
              <a:t>Data Security</a:t>
            </a:r>
            <a:endParaRPr sz="900" b="1">
              <a:solidFill>
                <a:schemeClr val="accent1"/>
              </a:solidFill>
              <a:latin typeface="Montserrat"/>
              <a:ea typeface="Montserrat"/>
              <a:cs typeface="Montserrat"/>
              <a:sym typeface="Montserrat"/>
            </a:endParaRPr>
          </a:p>
        </p:txBody>
      </p:sp>
      <p:sp>
        <p:nvSpPr>
          <p:cNvPr id="1320" name="Google Shape;1320;p127"/>
          <p:cNvSpPr/>
          <p:nvPr/>
        </p:nvSpPr>
        <p:spPr>
          <a:xfrm>
            <a:off x="6071600" y="2389750"/>
            <a:ext cx="2192400" cy="473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rgbClr val="575757"/>
                </a:solidFill>
                <a:latin typeface="Montserrat"/>
                <a:ea typeface="Montserrat"/>
                <a:cs typeface="Montserrat"/>
                <a:sym typeface="Montserrat"/>
              </a:rPr>
              <a:t>All Personal Identifying information (PII) is masked for developers</a:t>
            </a:r>
            <a:endParaRPr sz="900">
              <a:latin typeface="Montserrat"/>
              <a:ea typeface="Montserrat"/>
              <a:cs typeface="Montserrat"/>
              <a:sym typeface="Montserrat"/>
            </a:endParaRPr>
          </a:p>
        </p:txBody>
      </p:sp>
      <p:sp>
        <p:nvSpPr>
          <p:cNvPr id="1321" name="Google Shape;1321;p127"/>
          <p:cNvSpPr txBox="1"/>
          <p:nvPr/>
        </p:nvSpPr>
        <p:spPr>
          <a:xfrm>
            <a:off x="6071601" y="2220658"/>
            <a:ext cx="25551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1">
                <a:solidFill>
                  <a:schemeClr val="accent1"/>
                </a:solidFill>
                <a:latin typeface="Montserrat"/>
                <a:ea typeface="Montserrat"/>
                <a:cs typeface="Montserrat"/>
                <a:sym typeface="Montserrat"/>
              </a:rPr>
              <a:t>Privacy</a:t>
            </a:r>
            <a:endParaRPr sz="900" b="1">
              <a:solidFill>
                <a:schemeClr val="accent1"/>
              </a:solidFill>
              <a:latin typeface="Montserrat"/>
              <a:ea typeface="Montserrat"/>
              <a:cs typeface="Montserrat"/>
              <a:sym typeface="Montserrat"/>
            </a:endParaRPr>
          </a:p>
        </p:txBody>
      </p:sp>
      <p:sp>
        <p:nvSpPr>
          <p:cNvPr id="1322" name="Google Shape;1322;p127"/>
          <p:cNvSpPr/>
          <p:nvPr/>
        </p:nvSpPr>
        <p:spPr>
          <a:xfrm>
            <a:off x="6071600" y="3486725"/>
            <a:ext cx="2555100" cy="473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rgbClr val="575757"/>
                </a:solidFill>
                <a:latin typeface="Montserrat"/>
                <a:ea typeface="Montserrat"/>
                <a:cs typeface="Montserrat"/>
                <a:sym typeface="Montserrat"/>
              </a:rPr>
              <a:t>Deployments should only be done through the CI/CD tooling and data can only be retrieved from a published zone</a:t>
            </a:r>
            <a:endParaRPr sz="900">
              <a:latin typeface="Montserrat"/>
              <a:ea typeface="Montserrat"/>
              <a:cs typeface="Montserrat"/>
              <a:sym typeface="Montserrat"/>
            </a:endParaRPr>
          </a:p>
        </p:txBody>
      </p:sp>
      <p:sp>
        <p:nvSpPr>
          <p:cNvPr id="1323" name="Google Shape;1323;p127"/>
          <p:cNvSpPr txBox="1"/>
          <p:nvPr/>
        </p:nvSpPr>
        <p:spPr>
          <a:xfrm>
            <a:off x="6071601" y="3317626"/>
            <a:ext cx="2481000" cy="169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100" b="1">
                <a:solidFill>
                  <a:schemeClr val="accent1"/>
                </a:solidFill>
                <a:latin typeface="Montserrat"/>
                <a:ea typeface="Montserrat"/>
                <a:cs typeface="Montserrat"/>
                <a:sym typeface="Montserrat"/>
              </a:rPr>
              <a:t>CI/CD Framework</a:t>
            </a:r>
            <a:endParaRPr sz="900" b="1">
              <a:solidFill>
                <a:schemeClr val="accent1"/>
              </a:solidFill>
              <a:latin typeface="Montserrat"/>
              <a:ea typeface="Montserrat"/>
              <a:cs typeface="Montserrat"/>
              <a:sym typeface="Montserrat"/>
            </a:endParaRPr>
          </a:p>
        </p:txBody>
      </p:sp>
      <p:sp>
        <p:nvSpPr>
          <p:cNvPr id="1324" name="Google Shape;1324;p127"/>
          <p:cNvSpPr/>
          <p:nvPr/>
        </p:nvSpPr>
        <p:spPr>
          <a:xfrm>
            <a:off x="2136325" y="4369250"/>
            <a:ext cx="1949400" cy="3159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sz="900">
                <a:solidFill>
                  <a:srgbClr val="575757"/>
                </a:solidFill>
                <a:latin typeface="Montserrat"/>
                <a:ea typeface="Montserrat"/>
                <a:cs typeface="Montserrat"/>
                <a:sym typeface="Montserrat"/>
              </a:rPr>
              <a:t>Rules can be reused across tables and domains</a:t>
            </a:r>
            <a:endParaRPr sz="900">
              <a:latin typeface="Montserrat"/>
              <a:ea typeface="Montserrat"/>
              <a:cs typeface="Montserrat"/>
              <a:sym typeface="Montserrat"/>
            </a:endParaRPr>
          </a:p>
        </p:txBody>
      </p:sp>
      <p:sp>
        <p:nvSpPr>
          <p:cNvPr id="1325" name="Google Shape;1325;p127"/>
          <p:cNvSpPr txBox="1"/>
          <p:nvPr/>
        </p:nvSpPr>
        <p:spPr>
          <a:xfrm>
            <a:off x="517349" y="4200150"/>
            <a:ext cx="3568500" cy="1692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1100" b="1">
                <a:solidFill>
                  <a:schemeClr val="accent1"/>
                </a:solidFill>
                <a:latin typeface="Montserrat"/>
                <a:ea typeface="Montserrat"/>
                <a:cs typeface="Montserrat"/>
                <a:sym typeface="Montserrat"/>
              </a:rPr>
              <a:t>Security Rules</a:t>
            </a:r>
            <a:endParaRPr sz="900" b="1">
              <a:solidFill>
                <a:schemeClr val="accent1"/>
              </a:solidFill>
              <a:latin typeface="Montserrat"/>
              <a:ea typeface="Montserrat"/>
              <a:cs typeface="Montserrat"/>
              <a:sym typeface="Montserrat"/>
            </a:endParaRPr>
          </a:p>
        </p:txBody>
      </p:sp>
      <p:sp>
        <p:nvSpPr>
          <p:cNvPr id="1326" name="Google Shape;1326;p127"/>
          <p:cNvSpPr/>
          <p:nvPr/>
        </p:nvSpPr>
        <p:spPr>
          <a:xfrm>
            <a:off x="517349" y="3632663"/>
            <a:ext cx="2598600" cy="3159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sz="900">
                <a:solidFill>
                  <a:srgbClr val="575757"/>
                </a:solidFill>
                <a:latin typeface="Montserrat"/>
                <a:ea typeface="Montserrat"/>
                <a:cs typeface="Montserrat"/>
                <a:sym typeface="Montserrat"/>
              </a:rPr>
              <a:t>Pre-defined AD Groups integrated into Snowflake Role with Okta syncing</a:t>
            </a:r>
            <a:endParaRPr sz="900">
              <a:latin typeface="Montserrat"/>
              <a:ea typeface="Montserrat"/>
              <a:cs typeface="Montserrat"/>
              <a:sym typeface="Montserrat"/>
            </a:endParaRPr>
          </a:p>
        </p:txBody>
      </p:sp>
      <p:sp>
        <p:nvSpPr>
          <p:cNvPr id="1327" name="Google Shape;1327;p127"/>
          <p:cNvSpPr txBox="1"/>
          <p:nvPr/>
        </p:nvSpPr>
        <p:spPr>
          <a:xfrm>
            <a:off x="517349" y="3463562"/>
            <a:ext cx="2598600" cy="1692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1100" b="1">
                <a:solidFill>
                  <a:schemeClr val="accent1"/>
                </a:solidFill>
                <a:latin typeface="Montserrat"/>
                <a:ea typeface="Montserrat"/>
                <a:cs typeface="Montserrat"/>
                <a:sym typeface="Montserrat"/>
              </a:rPr>
              <a:t>AD Syncing and SAML</a:t>
            </a:r>
            <a:endParaRPr sz="900" b="1">
              <a:solidFill>
                <a:schemeClr val="accent1"/>
              </a:solidFill>
              <a:latin typeface="Montserrat"/>
              <a:ea typeface="Montserrat"/>
              <a:cs typeface="Montserrat"/>
              <a:sym typeface="Montserrat"/>
            </a:endParaRPr>
          </a:p>
        </p:txBody>
      </p:sp>
      <p:sp>
        <p:nvSpPr>
          <p:cNvPr id="1328" name="Google Shape;1328;p127"/>
          <p:cNvSpPr/>
          <p:nvPr/>
        </p:nvSpPr>
        <p:spPr>
          <a:xfrm>
            <a:off x="517286" y="2299358"/>
            <a:ext cx="2598000" cy="4734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US" sz="900">
                <a:solidFill>
                  <a:srgbClr val="575757"/>
                </a:solidFill>
                <a:latin typeface="Montserrat"/>
                <a:ea typeface="Montserrat"/>
                <a:cs typeface="Montserrat"/>
                <a:sym typeface="Montserrat"/>
              </a:rPr>
              <a:t>Each user has a personal view into the data for which they have permissions using a role based framework</a:t>
            </a:r>
            <a:endParaRPr sz="900">
              <a:latin typeface="Montserrat"/>
              <a:ea typeface="Montserrat"/>
              <a:cs typeface="Montserrat"/>
              <a:sym typeface="Montserrat"/>
            </a:endParaRPr>
          </a:p>
        </p:txBody>
      </p:sp>
      <p:sp>
        <p:nvSpPr>
          <p:cNvPr id="1329" name="Google Shape;1329;p127"/>
          <p:cNvSpPr txBox="1"/>
          <p:nvPr/>
        </p:nvSpPr>
        <p:spPr>
          <a:xfrm>
            <a:off x="517286" y="2119001"/>
            <a:ext cx="2598000" cy="1692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1100" b="1">
                <a:solidFill>
                  <a:schemeClr val="accent1"/>
                </a:solidFill>
                <a:latin typeface="Montserrat"/>
                <a:ea typeface="Montserrat"/>
                <a:cs typeface="Montserrat"/>
                <a:sym typeface="Montserrat"/>
              </a:rPr>
              <a:t>Role Based Framework</a:t>
            </a:r>
            <a:endParaRPr sz="900" b="1">
              <a:solidFill>
                <a:schemeClr val="accent1"/>
              </a:solidFill>
              <a:latin typeface="Montserrat"/>
              <a:ea typeface="Montserrat"/>
              <a:cs typeface="Montserrat"/>
              <a:sym typeface="Montserrat"/>
            </a:endParaRPr>
          </a:p>
        </p:txBody>
      </p:sp>
      <p:pic>
        <p:nvPicPr>
          <p:cNvPr id="1330" name="Google Shape;1330;p127"/>
          <p:cNvPicPr preferRelativeResize="0"/>
          <p:nvPr/>
        </p:nvPicPr>
        <p:blipFill>
          <a:blip r:embed="rId3">
            <a:alphaModFix/>
          </a:blip>
          <a:stretch>
            <a:fillRect/>
          </a:stretch>
        </p:blipFill>
        <p:spPr>
          <a:xfrm>
            <a:off x="4437575" y="1731826"/>
            <a:ext cx="264049" cy="264049"/>
          </a:xfrm>
          <a:prstGeom prst="rect">
            <a:avLst/>
          </a:prstGeom>
          <a:noFill/>
          <a:ln>
            <a:noFill/>
          </a:ln>
        </p:spPr>
      </p:pic>
      <p:pic>
        <p:nvPicPr>
          <p:cNvPr id="1331" name="Google Shape;1331;p127"/>
          <p:cNvPicPr preferRelativeResize="0"/>
          <p:nvPr/>
        </p:nvPicPr>
        <p:blipFill>
          <a:blip r:embed="rId4">
            <a:alphaModFix/>
          </a:blip>
          <a:stretch>
            <a:fillRect/>
          </a:stretch>
        </p:blipFill>
        <p:spPr>
          <a:xfrm>
            <a:off x="4219734" y="2680601"/>
            <a:ext cx="699909" cy="772976"/>
          </a:xfrm>
          <a:prstGeom prst="rect">
            <a:avLst/>
          </a:prstGeom>
          <a:noFill/>
          <a:ln>
            <a:noFill/>
          </a:ln>
        </p:spPr>
      </p:pic>
      <p:pic>
        <p:nvPicPr>
          <p:cNvPr id="1332" name="Google Shape;1332;p127"/>
          <p:cNvPicPr preferRelativeResize="0"/>
          <p:nvPr/>
        </p:nvPicPr>
        <p:blipFill>
          <a:blip r:embed="rId5">
            <a:alphaModFix/>
          </a:blip>
          <a:stretch>
            <a:fillRect/>
          </a:stretch>
        </p:blipFill>
        <p:spPr>
          <a:xfrm>
            <a:off x="5399402" y="2254727"/>
            <a:ext cx="382850" cy="382850"/>
          </a:xfrm>
          <a:prstGeom prst="rect">
            <a:avLst/>
          </a:prstGeom>
          <a:noFill/>
          <a:ln>
            <a:noFill/>
          </a:ln>
        </p:spPr>
      </p:pic>
      <p:pic>
        <p:nvPicPr>
          <p:cNvPr id="1333" name="Google Shape;1333;p127"/>
          <p:cNvPicPr preferRelativeResize="0"/>
          <p:nvPr/>
        </p:nvPicPr>
        <p:blipFill>
          <a:blip r:embed="rId6">
            <a:alphaModFix/>
          </a:blip>
          <a:stretch>
            <a:fillRect/>
          </a:stretch>
        </p:blipFill>
        <p:spPr>
          <a:xfrm>
            <a:off x="5432877" y="3452789"/>
            <a:ext cx="315900" cy="315900"/>
          </a:xfrm>
          <a:prstGeom prst="rect">
            <a:avLst/>
          </a:prstGeom>
          <a:noFill/>
          <a:ln>
            <a:noFill/>
          </a:ln>
        </p:spPr>
      </p:pic>
      <p:pic>
        <p:nvPicPr>
          <p:cNvPr id="1334" name="Google Shape;1334;p127"/>
          <p:cNvPicPr preferRelativeResize="0"/>
          <p:nvPr/>
        </p:nvPicPr>
        <p:blipFill>
          <a:blip r:embed="rId7">
            <a:alphaModFix/>
          </a:blip>
          <a:stretch>
            <a:fillRect/>
          </a:stretch>
        </p:blipFill>
        <p:spPr>
          <a:xfrm>
            <a:off x="3357113" y="2254426"/>
            <a:ext cx="382848" cy="382848"/>
          </a:xfrm>
          <a:prstGeom prst="rect">
            <a:avLst/>
          </a:prstGeom>
          <a:noFill/>
          <a:ln>
            <a:noFill/>
          </a:ln>
        </p:spPr>
      </p:pic>
      <p:pic>
        <p:nvPicPr>
          <p:cNvPr id="1335" name="Google Shape;1335;p127"/>
          <p:cNvPicPr preferRelativeResize="0"/>
          <p:nvPr/>
        </p:nvPicPr>
        <p:blipFill>
          <a:blip r:embed="rId8">
            <a:alphaModFix/>
          </a:blip>
          <a:stretch>
            <a:fillRect/>
          </a:stretch>
        </p:blipFill>
        <p:spPr>
          <a:xfrm>
            <a:off x="3416525" y="3478737"/>
            <a:ext cx="264025" cy="264025"/>
          </a:xfrm>
          <a:prstGeom prst="rect">
            <a:avLst/>
          </a:prstGeom>
          <a:noFill/>
          <a:ln>
            <a:noFill/>
          </a:ln>
        </p:spPr>
      </p:pic>
      <p:pic>
        <p:nvPicPr>
          <p:cNvPr id="1336" name="Google Shape;1336;p127"/>
          <p:cNvPicPr preferRelativeResize="0"/>
          <p:nvPr/>
        </p:nvPicPr>
        <p:blipFill>
          <a:blip r:embed="rId9">
            <a:alphaModFix/>
          </a:blip>
          <a:stretch>
            <a:fillRect/>
          </a:stretch>
        </p:blipFill>
        <p:spPr>
          <a:xfrm>
            <a:off x="4411738" y="4035125"/>
            <a:ext cx="315900" cy="31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Types of Data</a:t>
            </a:r>
            <a:endParaRPr sz="1800">
              <a:solidFill>
                <a:srgbClr val="000000"/>
              </a:solidFill>
            </a:endParaRPr>
          </a:p>
        </p:txBody>
      </p:sp>
      <p:graphicFrame>
        <p:nvGraphicFramePr>
          <p:cNvPr id="496" name="Google Shape;496;p83"/>
          <p:cNvGraphicFramePr/>
          <p:nvPr/>
        </p:nvGraphicFramePr>
        <p:xfrm>
          <a:off x="613725" y="1329775"/>
          <a:ext cx="8253250" cy="3434179"/>
        </p:xfrm>
        <a:graphic>
          <a:graphicData uri="http://schemas.openxmlformats.org/drawingml/2006/table">
            <a:tbl>
              <a:tblPr>
                <a:noFill/>
                <a:tableStyleId>{A59DD124-4F37-489C-8506-8947E5CF5796}</a:tableStyleId>
              </a:tblPr>
              <a:tblGrid>
                <a:gridCol w="1557525">
                  <a:extLst>
                    <a:ext uri="{9D8B030D-6E8A-4147-A177-3AD203B41FA5}">
                      <a16:colId xmlns:a16="http://schemas.microsoft.com/office/drawing/2014/main" val="20000"/>
                    </a:ext>
                  </a:extLst>
                </a:gridCol>
                <a:gridCol w="1521700">
                  <a:extLst>
                    <a:ext uri="{9D8B030D-6E8A-4147-A177-3AD203B41FA5}">
                      <a16:colId xmlns:a16="http://schemas.microsoft.com/office/drawing/2014/main" val="20001"/>
                    </a:ext>
                  </a:extLst>
                </a:gridCol>
                <a:gridCol w="1765275">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2202250">
                  <a:extLst>
                    <a:ext uri="{9D8B030D-6E8A-4147-A177-3AD203B41FA5}">
                      <a16:colId xmlns:a16="http://schemas.microsoft.com/office/drawing/2014/main" val="20004"/>
                    </a:ext>
                  </a:extLst>
                </a:gridCol>
              </a:tblGrid>
              <a:tr h="359600">
                <a:tc>
                  <a:txBody>
                    <a:bodyPr/>
                    <a:lstStyle/>
                    <a:p>
                      <a:pPr marL="0" lvl="0" indent="0" algn="ctr" rtl="0">
                        <a:lnSpc>
                          <a:spcPct val="200000"/>
                        </a:lnSpc>
                        <a:spcBef>
                          <a:spcPts val="0"/>
                        </a:spcBef>
                        <a:spcAft>
                          <a:spcPts val="0"/>
                        </a:spcAft>
                        <a:buNone/>
                      </a:pPr>
                      <a:r>
                        <a:rPr lang="en-US" sz="1000" b="1">
                          <a:solidFill>
                            <a:srgbClr val="FFFFFF"/>
                          </a:solidFill>
                          <a:latin typeface="Helvetica Neue"/>
                          <a:ea typeface="Helvetica Neue"/>
                          <a:cs typeface="Helvetica Neue"/>
                          <a:sym typeface="Helvetica Neue"/>
                        </a:rPr>
                        <a:t>Data type</a:t>
                      </a:r>
                      <a:endParaRPr sz="1000" b="1">
                        <a:solidFill>
                          <a:srgbClr val="FFFFFF"/>
                        </a:solidFill>
                        <a:latin typeface="Helvetica Neue"/>
                        <a:ea typeface="Helvetica Neue"/>
                        <a:cs typeface="Helvetica Neue"/>
                        <a:sym typeface="Helvetica Neue"/>
                      </a:endParaRPr>
                    </a:p>
                  </a:txBody>
                  <a:tcPr marL="91425" marR="91425" marT="91425" marB="91425">
                    <a:solidFill>
                      <a:schemeClr val="accent1"/>
                    </a:solidFill>
                  </a:tcPr>
                </a:tc>
                <a:tc>
                  <a:txBody>
                    <a:bodyPr/>
                    <a:lstStyle/>
                    <a:p>
                      <a:pPr marL="0" lvl="0" indent="0" algn="ctr" rtl="0">
                        <a:lnSpc>
                          <a:spcPct val="200000"/>
                        </a:lnSpc>
                        <a:spcBef>
                          <a:spcPts val="0"/>
                        </a:spcBef>
                        <a:spcAft>
                          <a:spcPts val="0"/>
                        </a:spcAft>
                        <a:buNone/>
                      </a:pPr>
                      <a:r>
                        <a:rPr lang="en-US" sz="1000" b="1">
                          <a:solidFill>
                            <a:srgbClr val="FFFFFF"/>
                          </a:solidFill>
                          <a:latin typeface="Helvetica Neue"/>
                          <a:ea typeface="Helvetica Neue"/>
                          <a:cs typeface="Helvetica Neue"/>
                          <a:sym typeface="Helvetica Neue"/>
                        </a:rPr>
                        <a:t>Organization</a:t>
                      </a:r>
                      <a:endParaRPr sz="1000" b="1">
                        <a:solidFill>
                          <a:srgbClr val="FFFFFF"/>
                        </a:solidFill>
                        <a:latin typeface="Helvetica Neue"/>
                        <a:ea typeface="Helvetica Neue"/>
                        <a:cs typeface="Helvetica Neue"/>
                        <a:sym typeface="Helvetica Neue"/>
                      </a:endParaRPr>
                    </a:p>
                  </a:txBody>
                  <a:tcPr marL="91425" marR="91425" marT="91425" marB="91425">
                    <a:solidFill>
                      <a:schemeClr val="accent1"/>
                    </a:solidFill>
                  </a:tcPr>
                </a:tc>
                <a:tc>
                  <a:txBody>
                    <a:bodyPr/>
                    <a:lstStyle/>
                    <a:p>
                      <a:pPr marL="0" lvl="0" indent="0" algn="ctr" rtl="0">
                        <a:lnSpc>
                          <a:spcPct val="200000"/>
                        </a:lnSpc>
                        <a:spcBef>
                          <a:spcPts val="0"/>
                        </a:spcBef>
                        <a:spcAft>
                          <a:spcPts val="0"/>
                        </a:spcAft>
                        <a:buNone/>
                      </a:pPr>
                      <a:r>
                        <a:rPr lang="en-US" sz="1000" b="1">
                          <a:solidFill>
                            <a:srgbClr val="FFFFFF"/>
                          </a:solidFill>
                          <a:latin typeface="Helvetica Neue"/>
                          <a:ea typeface="Helvetica Neue"/>
                          <a:cs typeface="Helvetica Neue"/>
                          <a:sym typeface="Helvetica Neue"/>
                        </a:rPr>
                        <a:t>Storage</a:t>
                      </a:r>
                      <a:endParaRPr sz="1000" b="1">
                        <a:solidFill>
                          <a:srgbClr val="FFFFFF"/>
                        </a:solidFill>
                        <a:latin typeface="Helvetica Neue"/>
                        <a:ea typeface="Helvetica Neue"/>
                        <a:cs typeface="Helvetica Neue"/>
                        <a:sym typeface="Helvetica Neue"/>
                      </a:endParaRPr>
                    </a:p>
                  </a:txBody>
                  <a:tcPr marL="91425" marR="91425" marT="91425" marB="91425">
                    <a:solidFill>
                      <a:schemeClr val="accent1"/>
                    </a:solidFill>
                  </a:tcPr>
                </a:tc>
                <a:tc>
                  <a:txBody>
                    <a:bodyPr/>
                    <a:lstStyle/>
                    <a:p>
                      <a:pPr marL="0" lvl="0" indent="0" algn="ctr" rtl="0">
                        <a:lnSpc>
                          <a:spcPct val="200000"/>
                        </a:lnSpc>
                        <a:spcBef>
                          <a:spcPts val="0"/>
                        </a:spcBef>
                        <a:spcAft>
                          <a:spcPts val="0"/>
                        </a:spcAft>
                        <a:buNone/>
                      </a:pPr>
                      <a:r>
                        <a:rPr lang="en-US" sz="1000" b="1">
                          <a:solidFill>
                            <a:srgbClr val="FFFFFF"/>
                          </a:solidFill>
                          <a:latin typeface="Helvetica Neue"/>
                          <a:ea typeface="Helvetica Neue"/>
                          <a:cs typeface="Helvetica Neue"/>
                          <a:sym typeface="Helvetica Neue"/>
                        </a:rPr>
                        <a:t>Analysis</a:t>
                      </a:r>
                      <a:endParaRPr sz="1000" b="1">
                        <a:solidFill>
                          <a:srgbClr val="FFFFFF"/>
                        </a:solidFill>
                        <a:latin typeface="Helvetica Neue"/>
                        <a:ea typeface="Helvetica Neue"/>
                        <a:cs typeface="Helvetica Neue"/>
                        <a:sym typeface="Helvetica Neue"/>
                      </a:endParaRPr>
                    </a:p>
                  </a:txBody>
                  <a:tcPr marL="91425" marR="91425" marT="91425" marB="91425">
                    <a:solidFill>
                      <a:schemeClr val="accent1"/>
                    </a:solidFill>
                  </a:tcPr>
                </a:tc>
                <a:tc>
                  <a:txBody>
                    <a:bodyPr/>
                    <a:lstStyle/>
                    <a:p>
                      <a:pPr marL="0" lvl="0" indent="0" algn="ctr" rtl="0">
                        <a:lnSpc>
                          <a:spcPct val="200000"/>
                        </a:lnSpc>
                        <a:spcBef>
                          <a:spcPts val="0"/>
                        </a:spcBef>
                        <a:spcAft>
                          <a:spcPts val="0"/>
                        </a:spcAft>
                        <a:buNone/>
                      </a:pPr>
                      <a:r>
                        <a:rPr lang="en-US" sz="1000" b="1">
                          <a:solidFill>
                            <a:srgbClr val="FFFFFF"/>
                          </a:solidFill>
                          <a:latin typeface="Helvetica Neue"/>
                          <a:ea typeface="Helvetica Neue"/>
                          <a:cs typeface="Helvetica Neue"/>
                          <a:sym typeface="Helvetica Neue"/>
                        </a:rPr>
                        <a:t>Examples</a:t>
                      </a:r>
                      <a:endParaRPr sz="1000" b="1">
                        <a:solidFill>
                          <a:srgbClr val="FFFFFF"/>
                        </a:solidFill>
                        <a:latin typeface="Helvetica Neue"/>
                        <a:ea typeface="Helvetica Neue"/>
                        <a:cs typeface="Helvetica Neue"/>
                        <a:sym typeface="Helvetica Neue"/>
                      </a:endParaRPr>
                    </a:p>
                  </a:txBody>
                  <a:tcPr marL="91425" marR="91425" marT="91425" marB="91425">
                    <a:solidFill>
                      <a:schemeClr val="accent1"/>
                    </a:solidFill>
                  </a:tcPr>
                </a:tc>
                <a:extLst>
                  <a:ext uri="{0D108BD9-81ED-4DB2-BD59-A6C34878D82A}">
                    <a16:rowId xmlns:a16="http://schemas.microsoft.com/office/drawing/2014/main" val="10000"/>
                  </a:ext>
                </a:extLst>
              </a:tr>
              <a:tr h="541250">
                <a:tc>
                  <a:txBody>
                    <a:bodyPr/>
                    <a:lstStyle/>
                    <a:p>
                      <a:pPr marL="0" lvl="0" indent="0" algn="ctr" rtl="0">
                        <a:lnSpc>
                          <a:spcPct val="200000"/>
                        </a:lnSpc>
                        <a:spcBef>
                          <a:spcPts val="0"/>
                        </a:spcBef>
                        <a:spcAft>
                          <a:spcPts val="0"/>
                        </a:spcAft>
                        <a:buNone/>
                      </a:pPr>
                      <a:r>
                        <a:rPr lang="en-US" sz="1000" b="1">
                          <a:latin typeface="Helvetica Neue"/>
                          <a:ea typeface="Helvetica Neue"/>
                          <a:cs typeface="Helvetica Neue"/>
                          <a:sym typeface="Helvetica Neue"/>
                        </a:rPr>
                        <a:t>Structured</a:t>
                      </a:r>
                      <a:endParaRPr sz="1000" b="1">
                        <a:latin typeface="Helvetica Neue"/>
                        <a:ea typeface="Helvetica Neue"/>
                        <a:cs typeface="Helvetica Neue"/>
                        <a:sym typeface="Helvetica Neue"/>
                      </a:endParaRPr>
                    </a:p>
                  </a:txBody>
                  <a:tcPr marL="152400" marR="152400" marT="152400" marB="152400" anchor="ctr">
                    <a:solidFill>
                      <a:srgbClr val="FFFFFF"/>
                    </a:solidFill>
                  </a:tcP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Predefined format</a:t>
                      </a:r>
                      <a:endParaRPr sz="900" i="1">
                        <a:latin typeface="Montserrat"/>
                        <a:ea typeface="Montserrat"/>
                        <a:cs typeface="Montserrat"/>
                        <a:sym typeface="Montserrat"/>
                      </a:endParaRPr>
                    </a:p>
                  </a:txBody>
                  <a:tcPr marL="152400" marR="152400" marT="152400" marB="152400" anchor="ct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Relational databases, spreadsheets, data warehouses</a:t>
                      </a:r>
                      <a:endParaRPr sz="900" i="1">
                        <a:latin typeface="Montserrat"/>
                        <a:ea typeface="Montserrat"/>
                        <a:cs typeface="Montserrat"/>
                        <a:sym typeface="Montserrat"/>
                      </a:endParaRPr>
                    </a:p>
                  </a:txBody>
                  <a:tcPr marL="152400" marR="152400" marT="152400" marB="152400" anchor="ct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Easy</a:t>
                      </a:r>
                      <a:endParaRPr sz="900" i="1">
                        <a:latin typeface="Montserrat"/>
                        <a:ea typeface="Montserrat"/>
                        <a:cs typeface="Montserrat"/>
                        <a:sym typeface="Montserrat"/>
                      </a:endParaRPr>
                    </a:p>
                  </a:txBody>
                  <a:tcPr marL="152400" marR="152400" marT="152400" marB="152400" anchor="ct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Customer records, product inventory data, financial transaction data, sensor data</a:t>
                      </a:r>
                      <a:endParaRPr sz="900" i="1">
                        <a:latin typeface="Montserrat"/>
                        <a:ea typeface="Montserrat"/>
                        <a:cs typeface="Montserrat"/>
                        <a:sym typeface="Montserrat"/>
                      </a:endParaRPr>
                    </a:p>
                  </a:txBody>
                  <a:tcPr marL="152400" marR="152400" marT="152400" marB="152400" anchor="ctr"/>
                </a:tc>
                <a:extLst>
                  <a:ext uri="{0D108BD9-81ED-4DB2-BD59-A6C34878D82A}">
                    <a16:rowId xmlns:a16="http://schemas.microsoft.com/office/drawing/2014/main" val="10001"/>
                  </a:ext>
                </a:extLst>
              </a:tr>
              <a:tr h="0">
                <a:tc>
                  <a:txBody>
                    <a:bodyPr/>
                    <a:lstStyle/>
                    <a:p>
                      <a:pPr marL="0" lvl="0" indent="0" algn="ctr" rtl="0">
                        <a:lnSpc>
                          <a:spcPct val="200000"/>
                        </a:lnSpc>
                        <a:spcBef>
                          <a:spcPts val="0"/>
                        </a:spcBef>
                        <a:spcAft>
                          <a:spcPts val="0"/>
                        </a:spcAft>
                        <a:buNone/>
                      </a:pPr>
                      <a:r>
                        <a:rPr lang="en-US" sz="1000" b="1">
                          <a:latin typeface="Helvetica Neue"/>
                          <a:ea typeface="Helvetica Neue"/>
                          <a:cs typeface="Helvetica Neue"/>
                          <a:sym typeface="Helvetica Neue"/>
                        </a:rPr>
                        <a:t>Semi-structured</a:t>
                      </a:r>
                      <a:endParaRPr sz="1000" b="1">
                        <a:latin typeface="Helvetica Neue"/>
                        <a:ea typeface="Helvetica Neue"/>
                        <a:cs typeface="Helvetica Neue"/>
                        <a:sym typeface="Helvetica Neue"/>
                      </a:endParaRPr>
                    </a:p>
                  </a:txBody>
                  <a:tcPr marL="152400" marR="152400" marT="152400" marB="152400" anchor="ctr">
                    <a:solidFill>
                      <a:srgbClr val="FFFFFF"/>
                    </a:solidFill>
                  </a:tcP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Some organizational properties</a:t>
                      </a:r>
                      <a:endParaRPr sz="900" i="1">
                        <a:latin typeface="Montserrat"/>
                        <a:ea typeface="Montserrat"/>
                        <a:cs typeface="Montserrat"/>
                        <a:sym typeface="Montserrat"/>
                      </a:endParaRPr>
                    </a:p>
                  </a:txBody>
                  <a:tcPr marL="152400" marR="152400" marT="152400" marB="152400" anchor="ct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XML, JSON, markup languages</a:t>
                      </a:r>
                      <a:endParaRPr sz="900" i="1">
                        <a:latin typeface="Montserrat"/>
                        <a:ea typeface="Montserrat"/>
                        <a:cs typeface="Montserrat"/>
                        <a:sym typeface="Montserrat"/>
                      </a:endParaRPr>
                    </a:p>
                  </a:txBody>
                  <a:tcPr marL="152400" marR="152400" marT="152400" marB="152400" anchor="ct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More difficult</a:t>
                      </a:r>
                      <a:endParaRPr sz="900" i="1">
                        <a:latin typeface="Montserrat"/>
                        <a:ea typeface="Montserrat"/>
                        <a:cs typeface="Montserrat"/>
                        <a:sym typeface="Montserrat"/>
                      </a:endParaRPr>
                    </a:p>
                  </a:txBody>
                  <a:tcPr marL="152400" marR="152400" marT="152400" marB="152400" anchor="ct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HTML documents, email messages, logs, social media posts</a:t>
                      </a:r>
                      <a:endParaRPr sz="900" i="1">
                        <a:latin typeface="Montserrat"/>
                        <a:ea typeface="Montserrat"/>
                        <a:cs typeface="Montserrat"/>
                        <a:sym typeface="Montserrat"/>
                      </a:endParaRPr>
                    </a:p>
                  </a:txBody>
                  <a:tcPr marL="152400" marR="152400" marT="152400" marB="152400" anchor="ctr"/>
                </a:tc>
                <a:extLst>
                  <a:ext uri="{0D108BD9-81ED-4DB2-BD59-A6C34878D82A}">
                    <a16:rowId xmlns:a16="http://schemas.microsoft.com/office/drawing/2014/main" val="10002"/>
                  </a:ext>
                </a:extLst>
              </a:tr>
              <a:tr h="0">
                <a:tc>
                  <a:txBody>
                    <a:bodyPr/>
                    <a:lstStyle/>
                    <a:p>
                      <a:pPr marL="0" lvl="0" indent="0" algn="ctr" rtl="0">
                        <a:lnSpc>
                          <a:spcPct val="200000"/>
                        </a:lnSpc>
                        <a:spcBef>
                          <a:spcPts val="0"/>
                        </a:spcBef>
                        <a:spcAft>
                          <a:spcPts val="0"/>
                        </a:spcAft>
                        <a:buNone/>
                      </a:pPr>
                      <a:r>
                        <a:rPr lang="en-US" sz="1000" b="1">
                          <a:latin typeface="Helvetica Neue"/>
                          <a:ea typeface="Helvetica Neue"/>
                          <a:cs typeface="Helvetica Neue"/>
                          <a:sym typeface="Helvetica Neue"/>
                        </a:rPr>
                        <a:t>Unstructured</a:t>
                      </a:r>
                      <a:endParaRPr sz="1000" b="1">
                        <a:latin typeface="Helvetica Neue"/>
                        <a:ea typeface="Helvetica Neue"/>
                        <a:cs typeface="Helvetica Neue"/>
                        <a:sym typeface="Helvetica Neue"/>
                      </a:endParaRPr>
                    </a:p>
                  </a:txBody>
                  <a:tcPr marL="152400" marR="152400" marT="152400" marB="152400" anchor="ctr">
                    <a:solidFill>
                      <a:srgbClr val="FFFFFF"/>
                    </a:solidFill>
                  </a:tcP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No organizational properties</a:t>
                      </a:r>
                      <a:endParaRPr sz="900" i="1">
                        <a:latin typeface="Montserrat"/>
                        <a:ea typeface="Montserrat"/>
                        <a:cs typeface="Montserrat"/>
                        <a:sym typeface="Montserrat"/>
                      </a:endParaRPr>
                    </a:p>
                  </a:txBody>
                  <a:tcPr marL="152400" marR="152400" marT="152400" marB="152400" anchor="ct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Text documents, images, audio files, video files</a:t>
                      </a:r>
                      <a:endParaRPr sz="900" i="1">
                        <a:latin typeface="Montserrat"/>
                        <a:ea typeface="Montserrat"/>
                        <a:cs typeface="Montserrat"/>
                        <a:sym typeface="Montserrat"/>
                      </a:endParaRPr>
                    </a:p>
                  </a:txBody>
                  <a:tcPr marL="152400" marR="152400" marT="152400" marB="152400" anchor="ct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Most difficult</a:t>
                      </a:r>
                      <a:endParaRPr sz="900" i="1">
                        <a:latin typeface="Montserrat"/>
                        <a:ea typeface="Montserrat"/>
                        <a:cs typeface="Montserrat"/>
                        <a:sym typeface="Montserrat"/>
                      </a:endParaRPr>
                    </a:p>
                  </a:txBody>
                  <a:tcPr marL="152400" marR="152400" marT="152400" marB="152400" anchor="ctr"/>
                </a:tc>
                <a:tc>
                  <a:txBody>
                    <a:bodyPr/>
                    <a:lstStyle/>
                    <a:p>
                      <a:pPr marL="0" lvl="0" indent="0" algn="ctr" rtl="0">
                        <a:lnSpc>
                          <a:spcPct val="200000"/>
                        </a:lnSpc>
                        <a:spcBef>
                          <a:spcPts val="0"/>
                        </a:spcBef>
                        <a:spcAft>
                          <a:spcPts val="0"/>
                        </a:spcAft>
                        <a:buNone/>
                      </a:pPr>
                      <a:r>
                        <a:rPr lang="en-US" sz="900" i="1">
                          <a:latin typeface="Montserrat"/>
                          <a:ea typeface="Montserrat"/>
                          <a:cs typeface="Montserrat"/>
                          <a:sym typeface="Montserrat"/>
                        </a:rPr>
                        <a:t>Books, articles, poems, songs, movies</a:t>
                      </a:r>
                      <a:endParaRPr sz="900" i="1">
                        <a:latin typeface="Montserrat"/>
                        <a:ea typeface="Montserrat"/>
                        <a:cs typeface="Montserrat"/>
                        <a:sym typeface="Montserrat"/>
                      </a:endParaRPr>
                    </a:p>
                  </a:txBody>
                  <a:tcPr marL="152400" marR="152400" marT="152400" marB="1524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cxnSp>
        <p:nvCxnSpPr>
          <p:cNvPr id="1341" name="Google Shape;1341;p128"/>
          <p:cNvCxnSpPr>
            <a:stCxn id="1342" idx="6"/>
            <a:endCxn id="1343" idx="2"/>
          </p:cNvCxnSpPr>
          <p:nvPr/>
        </p:nvCxnSpPr>
        <p:spPr>
          <a:xfrm>
            <a:off x="2625075" y="2697100"/>
            <a:ext cx="3894000" cy="0"/>
          </a:xfrm>
          <a:prstGeom prst="straightConnector1">
            <a:avLst/>
          </a:prstGeom>
          <a:noFill/>
          <a:ln w="9525" cap="flat" cmpd="sng">
            <a:solidFill>
              <a:schemeClr val="accent1"/>
            </a:solidFill>
            <a:prstDash val="dash"/>
            <a:round/>
            <a:headEnd type="none" w="med" len="med"/>
            <a:tailEnd type="none" w="med" len="med"/>
          </a:ln>
        </p:spPr>
      </p:cxnSp>
      <p:sp>
        <p:nvSpPr>
          <p:cNvPr id="1344" name="Google Shape;1344;p12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345" name="Google Shape;1345;p128"/>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Overview of Data Privacy Regulations</a:t>
            </a:r>
            <a:endParaRPr sz="1800">
              <a:solidFill>
                <a:srgbClr val="000000"/>
              </a:solidFill>
            </a:endParaRPr>
          </a:p>
        </p:txBody>
      </p:sp>
      <p:sp>
        <p:nvSpPr>
          <p:cNvPr id="1342" name="Google Shape;1342;p128"/>
          <p:cNvSpPr/>
          <p:nvPr/>
        </p:nvSpPr>
        <p:spPr>
          <a:xfrm>
            <a:off x="1099275" y="1962850"/>
            <a:ext cx="1525800" cy="14685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28"/>
          <p:cNvSpPr/>
          <p:nvPr/>
        </p:nvSpPr>
        <p:spPr>
          <a:xfrm>
            <a:off x="1236375" y="2083600"/>
            <a:ext cx="1251600" cy="12270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accent1"/>
                </a:solidFill>
                <a:latin typeface="Montserrat"/>
                <a:ea typeface="Montserrat"/>
                <a:cs typeface="Montserrat"/>
                <a:sym typeface="Montserrat"/>
              </a:rPr>
              <a:t>GDPR</a:t>
            </a:r>
            <a:endParaRPr b="1">
              <a:solidFill>
                <a:schemeClr val="accent1"/>
              </a:solidFill>
              <a:latin typeface="Montserrat"/>
              <a:ea typeface="Montserrat"/>
              <a:cs typeface="Montserrat"/>
              <a:sym typeface="Montserrat"/>
            </a:endParaRPr>
          </a:p>
        </p:txBody>
      </p:sp>
      <p:sp>
        <p:nvSpPr>
          <p:cNvPr id="1347" name="Google Shape;1347;p128"/>
          <p:cNvSpPr/>
          <p:nvPr/>
        </p:nvSpPr>
        <p:spPr>
          <a:xfrm>
            <a:off x="3809100" y="1962850"/>
            <a:ext cx="1525800" cy="14685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28"/>
          <p:cNvSpPr/>
          <p:nvPr/>
        </p:nvSpPr>
        <p:spPr>
          <a:xfrm>
            <a:off x="3946200" y="2083600"/>
            <a:ext cx="1251600" cy="12270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b="1">
                <a:solidFill>
                  <a:schemeClr val="accent1"/>
                </a:solidFill>
                <a:latin typeface="Montserrat"/>
                <a:ea typeface="Montserrat"/>
                <a:cs typeface="Montserrat"/>
                <a:sym typeface="Montserrat"/>
              </a:rPr>
              <a:t>CCPA</a:t>
            </a:r>
            <a:endParaRPr b="1">
              <a:solidFill>
                <a:schemeClr val="accent1"/>
              </a:solidFill>
              <a:latin typeface="Montserrat"/>
              <a:ea typeface="Montserrat"/>
              <a:cs typeface="Montserrat"/>
              <a:sym typeface="Montserrat"/>
            </a:endParaRPr>
          </a:p>
        </p:txBody>
      </p:sp>
      <p:sp>
        <p:nvSpPr>
          <p:cNvPr id="1343" name="Google Shape;1343;p128"/>
          <p:cNvSpPr/>
          <p:nvPr/>
        </p:nvSpPr>
        <p:spPr>
          <a:xfrm>
            <a:off x="6518925" y="1962850"/>
            <a:ext cx="1525800" cy="14685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28"/>
          <p:cNvSpPr/>
          <p:nvPr/>
        </p:nvSpPr>
        <p:spPr>
          <a:xfrm>
            <a:off x="6656025" y="2083600"/>
            <a:ext cx="1251600" cy="12270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b="1">
                <a:solidFill>
                  <a:schemeClr val="accent1"/>
                </a:solidFill>
                <a:latin typeface="Montserrat"/>
                <a:ea typeface="Montserrat"/>
                <a:cs typeface="Montserrat"/>
                <a:sym typeface="Montserrat"/>
              </a:rPr>
              <a:t>LGPD</a:t>
            </a:r>
            <a:endParaRPr b="1">
              <a:solidFill>
                <a:schemeClr val="accent1"/>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12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355" name="Google Shape;1355;p129"/>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Overview of Data Privacy Regulations</a:t>
            </a:r>
            <a:endParaRPr sz="1800">
              <a:solidFill>
                <a:srgbClr val="000000"/>
              </a:solidFill>
            </a:endParaRPr>
          </a:p>
        </p:txBody>
      </p:sp>
      <p:cxnSp>
        <p:nvCxnSpPr>
          <p:cNvPr id="1356" name="Google Shape;1356;p129"/>
          <p:cNvCxnSpPr>
            <a:stCxn id="1357" idx="6"/>
            <a:endCxn id="1358" idx="2"/>
          </p:cNvCxnSpPr>
          <p:nvPr/>
        </p:nvCxnSpPr>
        <p:spPr>
          <a:xfrm>
            <a:off x="2250050" y="1792800"/>
            <a:ext cx="4559100" cy="0"/>
          </a:xfrm>
          <a:prstGeom prst="straightConnector1">
            <a:avLst/>
          </a:prstGeom>
          <a:noFill/>
          <a:ln w="9525" cap="flat" cmpd="sng">
            <a:solidFill>
              <a:schemeClr val="accent1"/>
            </a:solidFill>
            <a:prstDash val="dash"/>
            <a:round/>
            <a:headEnd type="none" w="med" len="med"/>
            <a:tailEnd type="none" w="med" len="med"/>
          </a:ln>
        </p:spPr>
      </p:cxnSp>
      <p:sp>
        <p:nvSpPr>
          <p:cNvPr id="1357" name="Google Shape;1357;p129"/>
          <p:cNvSpPr/>
          <p:nvPr/>
        </p:nvSpPr>
        <p:spPr>
          <a:xfrm>
            <a:off x="1304750" y="1341450"/>
            <a:ext cx="945300" cy="9027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29"/>
          <p:cNvSpPr/>
          <p:nvPr/>
        </p:nvSpPr>
        <p:spPr>
          <a:xfrm>
            <a:off x="1389668" y="1415666"/>
            <a:ext cx="775200" cy="7542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chemeClr val="accent1"/>
                </a:solidFill>
                <a:latin typeface="Montserrat"/>
                <a:ea typeface="Montserrat"/>
                <a:cs typeface="Montserrat"/>
                <a:sym typeface="Montserrat"/>
              </a:rPr>
              <a:t>GDPR</a:t>
            </a:r>
            <a:endParaRPr sz="900" b="1">
              <a:solidFill>
                <a:schemeClr val="accent1"/>
              </a:solidFill>
              <a:latin typeface="Montserrat"/>
              <a:ea typeface="Montserrat"/>
              <a:cs typeface="Montserrat"/>
              <a:sym typeface="Montserrat"/>
            </a:endParaRPr>
          </a:p>
        </p:txBody>
      </p:sp>
      <p:sp>
        <p:nvSpPr>
          <p:cNvPr id="1360" name="Google Shape;1360;p129"/>
          <p:cNvSpPr/>
          <p:nvPr/>
        </p:nvSpPr>
        <p:spPr>
          <a:xfrm>
            <a:off x="4099423" y="1341450"/>
            <a:ext cx="945300" cy="9027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29"/>
          <p:cNvSpPr/>
          <p:nvPr/>
        </p:nvSpPr>
        <p:spPr>
          <a:xfrm>
            <a:off x="4184341" y="1415666"/>
            <a:ext cx="775200" cy="754200"/>
          </a:xfrm>
          <a:prstGeom prst="ellipse">
            <a:avLst/>
          </a:prstGeom>
          <a:solidFill>
            <a:srgbClr val="D9D9D9"/>
          </a:solidFill>
          <a:ln w="9525" cap="flat" cmpd="sng">
            <a:solidFill>
              <a:srgbClr val="D9D9D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rgbClr val="999999"/>
                </a:solidFill>
                <a:latin typeface="Montserrat"/>
                <a:ea typeface="Montserrat"/>
                <a:cs typeface="Montserrat"/>
                <a:sym typeface="Montserrat"/>
              </a:rPr>
              <a:t>CCPA</a:t>
            </a:r>
            <a:endParaRPr sz="900" b="1">
              <a:solidFill>
                <a:srgbClr val="999999"/>
              </a:solidFill>
              <a:latin typeface="Montserrat"/>
              <a:ea typeface="Montserrat"/>
              <a:cs typeface="Montserrat"/>
              <a:sym typeface="Montserrat"/>
            </a:endParaRPr>
          </a:p>
        </p:txBody>
      </p:sp>
      <p:sp>
        <p:nvSpPr>
          <p:cNvPr id="1358" name="Google Shape;1358;p129"/>
          <p:cNvSpPr/>
          <p:nvPr/>
        </p:nvSpPr>
        <p:spPr>
          <a:xfrm>
            <a:off x="6809172" y="1341450"/>
            <a:ext cx="945300" cy="9027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29"/>
          <p:cNvSpPr/>
          <p:nvPr/>
        </p:nvSpPr>
        <p:spPr>
          <a:xfrm>
            <a:off x="6894089" y="1415666"/>
            <a:ext cx="775200" cy="754200"/>
          </a:xfrm>
          <a:prstGeom prst="ellipse">
            <a:avLst/>
          </a:prstGeom>
          <a:solidFill>
            <a:srgbClr val="D9D9D9"/>
          </a:solidFill>
          <a:ln w="9525" cap="flat" cmpd="sng">
            <a:solidFill>
              <a:srgbClr val="D9D9D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rgbClr val="999999"/>
                </a:solidFill>
                <a:latin typeface="Montserrat"/>
                <a:ea typeface="Montserrat"/>
                <a:cs typeface="Montserrat"/>
                <a:sym typeface="Montserrat"/>
              </a:rPr>
              <a:t>LGPD</a:t>
            </a:r>
            <a:endParaRPr sz="900" b="1">
              <a:solidFill>
                <a:srgbClr val="999999"/>
              </a:solidFill>
              <a:latin typeface="Montserrat"/>
              <a:ea typeface="Montserrat"/>
              <a:cs typeface="Montserrat"/>
              <a:sym typeface="Montserrat"/>
            </a:endParaRPr>
          </a:p>
        </p:txBody>
      </p:sp>
      <p:sp>
        <p:nvSpPr>
          <p:cNvPr id="1363" name="Google Shape;1363;p129"/>
          <p:cNvSpPr txBox="1"/>
          <p:nvPr/>
        </p:nvSpPr>
        <p:spPr>
          <a:xfrm>
            <a:off x="1304750" y="2342500"/>
            <a:ext cx="7562400" cy="22626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US" sz="900">
                <a:latin typeface="Montserrat"/>
                <a:ea typeface="Montserrat"/>
                <a:cs typeface="Montserrat"/>
                <a:sym typeface="Montserrat"/>
              </a:rPr>
              <a:t>The </a:t>
            </a:r>
            <a:r>
              <a:rPr lang="en-US" sz="900" b="1" i="1">
                <a:latin typeface="Montserrat"/>
                <a:ea typeface="Montserrat"/>
                <a:cs typeface="Montserrat"/>
                <a:sym typeface="Montserrat"/>
              </a:rPr>
              <a:t>GDPR</a:t>
            </a:r>
            <a:r>
              <a:rPr lang="en-US" sz="900">
                <a:latin typeface="Montserrat"/>
                <a:ea typeface="Montserrat"/>
                <a:cs typeface="Montserrat"/>
                <a:sym typeface="Montserrat"/>
              </a:rPr>
              <a:t> is an European Union (EU) regulation governing data protection and privacy for all individuals within the EU and the European Economic Area (EEA). It aims primarily to give control back to citizens and residents over their personal data, and to simplify the regulatory environment for international businesses by unifying regulations within the EU. The GDPR sets out a number of requirements for organizations that process personal data, including:</a:t>
            </a:r>
            <a:endParaRPr sz="900">
              <a:latin typeface="Montserrat"/>
              <a:ea typeface="Montserrat"/>
              <a:cs typeface="Montserrat"/>
              <a:sym typeface="Montserrat"/>
            </a:endParaRPr>
          </a:p>
          <a:p>
            <a:pPr marL="45720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Obtaining consent from individuals before collecting or processing their personal data</a:t>
            </a:r>
            <a:endParaRPr sz="900">
              <a:latin typeface="Montserrat"/>
              <a:ea typeface="Montserrat"/>
              <a:cs typeface="Montserrat"/>
              <a:sym typeface="Montserrat"/>
            </a:endParaRPr>
          </a:p>
          <a:p>
            <a:pPr marL="45720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Providing individuals with access to their personal data and the right to request that it be deleted</a:t>
            </a:r>
            <a:endParaRPr sz="900">
              <a:latin typeface="Montserrat"/>
              <a:ea typeface="Montserrat"/>
              <a:cs typeface="Montserrat"/>
              <a:sym typeface="Montserrat"/>
            </a:endParaRPr>
          </a:p>
          <a:p>
            <a:pPr marL="45720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Reporting data breaches to regulatory authorities within 72 hours</a:t>
            </a:r>
            <a:endParaRPr sz="900">
              <a:latin typeface="Montserrat"/>
              <a:ea typeface="Montserrat"/>
              <a:cs typeface="Montserrat"/>
              <a:sym typeface="Montserrat"/>
            </a:endParaRPr>
          </a:p>
          <a:p>
            <a:pPr marL="45720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Implementing technical and organizational measures to protect personal data</a:t>
            </a:r>
            <a:endParaRPr sz="900">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3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369" name="Google Shape;1369;p130"/>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Overview of Data Privacy Regulations</a:t>
            </a:r>
            <a:endParaRPr sz="1800">
              <a:solidFill>
                <a:srgbClr val="000000"/>
              </a:solidFill>
            </a:endParaRPr>
          </a:p>
        </p:txBody>
      </p:sp>
      <p:cxnSp>
        <p:nvCxnSpPr>
          <p:cNvPr id="1370" name="Google Shape;1370;p130"/>
          <p:cNvCxnSpPr>
            <a:stCxn id="1371" idx="6"/>
            <a:endCxn id="1372" idx="2"/>
          </p:cNvCxnSpPr>
          <p:nvPr/>
        </p:nvCxnSpPr>
        <p:spPr>
          <a:xfrm>
            <a:off x="2250050" y="1792800"/>
            <a:ext cx="4559100" cy="0"/>
          </a:xfrm>
          <a:prstGeom prst="straightConnector1">
            <a:avLst/>
          </a:prstGeom>
          <a:noFill/>
          <a:ln w="9525" cap="flat" cmpd="sng">
            <a:solidFill>
              <a:schemeClr val="accent1"/>
            </a:solidFill>
            <a:prstDash val="dash"/>
            <a:round/>
            <a:headEnd type="none" w="med" len="med"/>
            <a:tailEnd type="none" w="med" len="med"/>
          </a:ln>
        </p:spPr>
      </p:cxnSp>
      <p:sp>
        <p:nvSpPr>
          <p:cNvPr id="1371" name="Google Shape;1371;p130"/>
          <p:cNvSpPr/>
          <p:nvPr/>
        </p:nvSpPr>
        <p:spPr>
          <a:xfrm>
            <a:off x="1304750" y="1341450"/>
            <a:ext cx="945300" cy="9027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30"/>
          <p:cNvSpPr/>
          <p:nvPr/>
        </p:nvSpPr>
        <p:spPr>
          <a:xfrm>
            <a:off x="1389668" y="1415666"/>
            <a:ext cx="775200" cy="754200"/>
          </a:xfrm>
          <a:prstGeom prst="ellipse">
            <a:avLst/>
          </a:prstGeom>
          <a:solidFill>
            <a:srgbClr val="D9D9D9"/>
          </a:solidFill>
          <a:ln w="9525" cap="flat" cmpd="sng">
            <a:solidFill>
              <a:srgbClr val="D9D9D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rgbClr val="999999"/>
                </a:solidFill>
                <a:latin typeface="Montserrat"/>
                <a:ea typeface="Montserrat"/>
                <a:cs typeface="Montserrat"/>
                <a:sym typeface="Montserrat"/>
              </a:rPr>
              <a:t>GDPR</a:t>
            </a:r>
            <a:endParaRPr sz="900" b="1">
              <a:solidFill>
                <a:srgbClr val="999999"/>
              </a:solidFill>
              <a:latin typeface="Montserrat"/>
              <a:ea typeface="Montserrat"/>
              <a:cs typeface="Montserrat"/>
              <a:sym typeface="Montserrat"/>
            </a:endParaRPr>
          </a:p>
        </p:txBody>
      </p:sp>
      <p:sp>
        <p:nvSpPr>
          <p:cNvPr id="1374" name="Google Shape;1374;p130"/>
          <p:cNvSpPr/>
          <p:nvPr/>
        </p:nvSpPr>
        <p:spPr>
          <a:xfrm>
            <a:off x="4099423" y="1341450"/>
            <a:ext cx="945300" cy="9027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30"/>
          <p:cNvSpPr/>
          <p:nvPr/>
        </p:nvSpPr>
        <p:spPr>
          <a:xfrm>
            <a:off x="4184341" y="1415666"/>
            <a:ext cx="775200" cy="7542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chemeClr val="accent1"/>
                </a:solidFill>
                <a:latin typeface="Montserrat"/>
                <a:ea typeface="Montserrat"/>
                <a:cs typeface="Montserrat"/>
                <a:sym typeface="Montserrat"/>
              </a:rPr>
              <a:t>CCPA</a:t>
            </a:r>
            <a:endParaRPr sz="900" b="1">
              <a:solidFill>
                <a:schemeClr val="accent1"/>
              </a:solidFill>
              <a:latin typeface="Montserrat"/>
              <a:ea typeface="Montserrat"/>
              <a:cs typeface="Montserrat"/>
              <a:sym typeface="Montserrat"/>
            </a:endParaRPr>
          </a:p>
        </p:txBody>
      </p:sp>
      <p:sp>
        <p:nvSpPr>
          <p:cNvPr id="1372" name="Google Shape;1372;p130"/>
          <p:cNvSpPr/>
          <p:nvPr/>
        </p:nvSpPr>
        <p:spPr>
          <a:xfrm>
            <a:off x="6809172" y="1341450"/>
            <a:ext cx="945300" cy="9027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30"/>
          <p:cNvSpPr/>
          <p:nvPr/>
        </p:nvSpPr>
        <p:spPr>
          <a:xfrm>
            <a:off x="6894089" y="1415666"/>
            <a:ext cx="775200" cy="754200"/>
          </a:xfrm>
          <a:prstGeom prst="ellipse">
            <a:avLst/>
          </a:prstGeom>
          <a:solidFill>
            <a:srgbClr val="D9D9D9"/>
          </a:solidFill>
          <a:ln w="9525" cap="flat" cmpd="sng">
            <a:solidFill>
              <a:srgbClr val="D9D9D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rgbClr val="999999"/>
                </a:solidFill>
                <a:latin typeface="Montserrat"/>
                <a:ea typeface="Montserrat"/>
                <a:cs typeface="Montserrat"/>
                <a:sym typeface="Montserrat"/>
              </a:rPr>
              <a:t>LGPD</a:t>
            </a:r>
            <a:endParaRPr sz="900" b="1">
              <a:solidFill>
                <a:srgbClr val="999999"/>
              </a:solidFill>
              <a:latin typeface="Montserrat"/>
              <a:ea typeface="Montserrat"/>
              <a:cs typeface="Montserrat"/>
              <a:sym typeface="Montserrat"/>
            </a:endParaRPr>
          </a:p>
        </p:txBody>
      </p:sp>
      <p:sp>
        <p:nvSpPr>
          <p:cNvPr id="1377" name="Google Shape;1377;p130"/>
          <p:cNvSpPr txBox="1"/>
          <p:nvPr/>
        </p:nvSpPr>
        <p:spPr>
          <a:xfrm>
            <a:off x="1304750" y="2342500"/>
            <a:ext cx="7562400" cy="1708500"/>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None/>
            </a:pPr>
            <a:r>
              <a:rPr lang="en-US" sz="900">
                <a:latin typeface="Montserrat"/>
                <a:ea typeface="Montserrat"/>
                <a:cs typeface="Montserrat"/>
                <a:sym typeface="Montserrat"/>
              </a:rPr>
              <a:t>The </a:t>
            </a:r>
            <a:r>
              <a:rPr lang="en-US" sz="900" b="1" i="1">
                <a:latin typeface="Montserrat"/>
                <a:ea typeface="Montserrat"/>
                <a:cs typeface="Montserrat"/>
                <a:sym typeface="Montserrat"/>
              </a:rPr>
              <a:t>CCPA</a:t>
            </a:r>
            <a:r>
              <a:rPr lang="en-US" sz="900">
                <a:latin typeface="Montserrat"/>
                <a:ea typeface="Montserrat"/>
                <a:cs typeface="Montserrat"/>
                <a:sym typeface="Montserrat"/>
              </a:rPr>
              <a:t> is a state law of the state of California, USA that gives consumers more control over their personal data. The CCPA applies to businesses that collect or sell the personal data of its residents. The CCPA gives consumers the following rights:</a:t>
            </a:r>
            <a:endParaRPr sz="900">
              <a:latin typeface="Montserrat"/>
              <a:ea typeface="Montserrat"/>
              <a:cs typeface="Montserrat"/>
              <a:sym typeface="Montserrat"/>
            </a:endParaRPr>
          </a:p>
          <a:p>
            <a:pPr marL="457200" marR="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The right to know what personal data is being collected about them</a:t>
            </a:r>
            <a:endParaRPr sz="900">
              <a:latin typeface="Montserrat"/>
              <a:ea typeface="Montserrat"/>
              <a:cs typeface="Montserrat"/>
              <a:sym typeface="Montserrat"/>
            </a:endParaRPr>
          </a:p>
          <a:p>
            <a:pPr marL="457200" marR="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The right to delete their personal data</a:t>
            </a:r>
            <a:endParaRPr sz="900">
              <a:latin typeface="Montserrat"/>
              <a:ea typeface="Montserrat"/>
              <a:cs typeface="Montserrat"/>
              <a:sym typeface="Montserrat"/>
            </a:endParaRPr>
          </a:p>
          <a:p>
            <a:pPr marL="457200" marR="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The right to opt out of the sale of their personal data</a:t>
            </a:r>
            <a:endParaRPr sz="900">
              <a:latin typeface="Montserrat"/>
              <a:ea typeface="Montserrat"/>
              <a:cs typeface="Montserrat"/>
              <a:sym typeface="Montserrat"/>
            </a:endParaRPr>
          </a:p>
          <a:p>
            <a:pPr marL="457200" marR="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The right to non-discrimination while exercising their CCPA rights</a:t>
            </a:r>
            <a:endParaRPr sz="900">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3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383" name="Google Shape;1383;p131"/>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Overview of Data Privacy Regulations</a:t>
            </a:r>
            <a:endParaRPr sz="1800">
              <a:solidFill>
                <a:srgbClr val="000000"/>
              </a:solidFill>
            </a:endParaRPr>
          </a:p>
        </p:txBody>
      </p:sp>
      <p:cxnSp>
        <p:nvCxnSpPr>
          <p:cNvPr id="1384" name="Google Shape;1384;p131"/>
          <p:cNvCxnSpPr>
            <a:stCxn id="1385" idx="6"/>
            <a:endCxn id="1386" idx="2"/>
          </p:cNvCxnSpPr>
          <p:nvPr/>
        </p:nvCxnSpPr>
        <p:spPr>
          <a:xfrm>
            <a:off x="2250050" y="1792800"/>
            <a:ext cx="4559100" cy="0"/>
          </a:xfrm>
          <a:prstGeom prst="straightConnector1">
            <a:avLst/>
          </a:prstGeom>
          <a:noFill/>
          <a:ln w="9525" cap="flat" cmpd="sng">
            <a:solidFill>
              <a:schemeClr val="accent1"/>
            </a:solidFill>
            <a:prstDash val="dash"/>
            <a:round/>
            <a:headEnd type="none" w="med" len="med"/>
            <a:tailEnd type="none" w="med" len="med"/>
          </a:ln>
        </p:spPr>
      </p:cxnSp>
      <p:sp>
        <p:nvSpPr>
          <p:cNvPr id="1385" name="Google Shape;1385;p131"/>
          <p:cNvSpPr/>
          <p:nvPr/>
        </p:nvSpPr>
        <p:spPr>
          <a:xfrm>
            <a:off x="1304750" y="1341450"/>
            <a:ext cx="945300" cy="9027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31"/>
          <p:cNvSpPr/>
          <p:nvPr/>
        </p:nvSpPr>
        <p:spPr>
          <a:xfrm>
            <a:off x="1389668" y="1415666"/>
            <a:ext cx="775200" cy="754200"/>
          </a:xfrm>
          <a:prstGeom prst="ellipse">
            <a:avLst/>
          </a:prstGeom>
          <a:solidFill>
            <a:srgbClr val="D9D9D9"/>
          </a:solidFill>
          <a:ln w="9525" cap="flat" cmpd="sng">
            <a:solidFill>
              <a:srgbClr val="D9D9D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rgbClr val="999999"/>
                </a:solidFill>
                <a:latin typeface="Montserrat"/>
                <a:ea typeface="Montserrat"/>
                <a:cs typeface="Montserrat"/>
                <a:sym typeface="Montserrat"/>
              </a:rPr>
              <a:t>GDPR</a:t>
            </a:r>
            <a:endParaRPr sz="900" b="1">
              <a:solidFill>
                <a:srgbClr val="999999"/>
              </a:solidFill>
              <a:latin typeface="Montserrat"/>
              <a:ea typeface="Montserrat"/>
              <a:cs typeface="Montserrat"/>
              <a:sym typeface="Montserrat"/>
            </a:endParaRPr>
          </a:p>
        </p:txBody>
      </p:sp>
      <p:sp>
        <p:nvSpPr>
          <p:cNvPr id="1388" name="Google Shape;1388;p131"/>
          <p:cNvSpPr/>
          <p:nvPr/>
        </p:nvSpPr>
        <p:spPr>
          <a:xfrm>
            <a:off x="4099423" y="1341450"/>
            <a:ext cx="945300" cy="9027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31"/>
          <p:cNvSpPr/>
          <p:nvPr/>
        </p:nvSpPr>
        <p:spPr>
          <a:xfrm>
            <a:off x="4184341" y="1415666"/>
            <a:ext cx="775200" cy="754200"/>
          </a:xfrm>
          <a:prstGeom prst="ellipse">
            <a:avLst/>
          </a:prstGeom>
          <a:solidFill>
            <a:srgbClr val="D9D9D9"/>
          </a:solidFill>
          <a:ln w="9525" cap="flat" cmpd="sng">
            <a:solidFill>
              <a:srgbClr val="D9D9D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rgbClr val="999999"/>
                </a:solidFill>
                <a:latin typeface="Montserrat"/>
                <a:ea typeface="Montserrat"/>
                <a:cs typeface="Montserrat"/>
                <a:sym typeface="Montserrat"/>
              </a:rPr>
              <a:t>CCPA</a:t>
            </a:r>
            <a:endParaRPr sz="900" b="1">
              <a:solidFill>
                <a:srgbClr val="999999"/>
              </a:solidFill>
              <a:latin typeface="Montserrat"/>
              <a:ea typeface="Montserrat"/>
              <a:cs typeface="Montserrat"/>
              <a:sym typeface="Montserrat"/>
            </a:endParaRPr>
          </a:p>
        </p:txBody>
      </p:sp>
      <p:sp>
        <p:nvSpPr>
          <p:cNvPr id="1386" name="Google Shape;1386;p131"/>
          <p:cNvSpPr/>
          <p:nvPr/>
        </p:nvSpPr>
        <p:spPr>
          <a:xfrm>
            <a:off x="6809172" y="1341450"/>
            <a:ext cx="945300" cy="9027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31"/>
          <p:cNvSpPr/>
          <p:nvPr/>
        </p:nvSpPr>
        <p:spPr>
          <a:xfrm>
            <a:off x="6894089" y="1415666"/>
            <a:ext cx="775200" cy="7542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900" b="1">
                <a:solidFill>
                  <a:schemeClr val="accent1"/>
                </a:solidFill>
                <a:latin typeface="Montserrat"/>
                <a:ea typeface="Montserrat"/>
                <a:cs typeface="Montserrat"/>
                <a:sym typeface="Montserrat"/>
              </a:rPr>
              <a:t>LGPD</a:t>
            </a:r>
            <a:endParaRPr sz="900" b="1">
              <a:solidFill>
                <a:schemeClr val="accent1"/>
              </a:solidFill>
              <a:latin typeface="Montserrat"/>
              <a:ea typeface="Montserrat"/>
              <a:cs typeface="Montserrat"/>
              <a:sym typeface="Montserrat"/>
            </a:endParaRPr>
          </a:p>
        </p:txBody>
      </p:sp>
      <p:sp>
        <p:nvSpPr>
          <p:cNvPr id="1391" name="Google Shape;1391;p131"/>
          <p:cNvSpPr txBox="1"/>
          <p:nvPr/>
        </p:nvSpPr>
        <p:spPr>
          <a:xfrm>
            <a:off x="1304750" y="2342500"/>
            <a:ext cx="7562400" cy="1985700"/>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None/>
            </a:pPr>
            <a:r>
              <a:rPr lang="en-US" sz="900">
                <a:latin typeface="Montserrat"/>
                <a:ea typeface="Montserrat"/>
                <a:cs typeface="Montserrat"/>
                <a:sym typeface="Montserrat"/>
              </a:rPr>
              <a:t>The </a:t>
            </a:r>
            <a:r>
              <a:rPr lang="en-US" sz="900" b="1" i="1">
                <a:latin typeface="Montserrat"/>
                <a:ea typeface="Montserrat"/>
                <a:cs typeface="Montserrat"/>
                <a:sym typeface="Montserrat"/>
              </a:rPr>
              <a:t>LGPD</a:t>
            </a:r>
            <a:r>
              <a:rPr lang="en-US" sz="900">
                <a:latin typeface="Montserrat"/>
                <a:ea typeface="Montserrat"/>
                <a:cs typeface="Montserrat"/>
                <a:sym typeface="Montserrat"/>
              </a:rPr>
              <a:t> is a Brazilian law that regulates the processing of personal data by individuals and organizations. The LGPD applies to all organizations that process the personal data of Brazilian residents, regardless of where the organization is located. The LGPD sets out a number of requirements for organizations that process personal data, including:</a:t>
            </a:r>
            <a:endParaRPr sz="900">
              <a:latin typeface="Montserrat"/>
              <a:ea typeface="Montserrat"/>
              <a:cs typeface="Montserrat"/>
              <a:sym typeface="Montserrat"/>
            </a:endParaRPr>
          </a:p>
          <a:p>
            <a:pPr marL="457200" marR="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Obtaining consent from individuals before collecting or processing their personal data</a:t>
            </a:r>
            <a:endParaRPr sz="900">
              <a:latin typeface="Montserrat"/>
              <a:ea typeface="Montserrat"/>
              <a:cs typeface="Montserrat"/>
              <a:sym typeface="Montserrat"/>
            </a:endParaRPr>
          </a:p>
          <a:p>
            <a:pPr marL="457200" marR="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Providing individuals with access to their personal data and the right to request that it be deleted</a:t>
            </a:r>
            <a:endParaRPr sz="900">
              <a:latin typeface="Montserrat"/>
              <a:ea typeface="Montserrat"/>
              <a:cs typeface="Montserrat"/>
              <a:sym typeface="Montserrat"/>
            </a:endParaRPr>
          </a:p>
          <a:p>
            <a:pPr marL="457200" marR="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Reporting data breaches to authorities in Brazilian government within 72 hours</a:t>
            </a:r>
            <a:endParaRPr sz="900">
              <a:latin typeface="Montserrat"/>
              <a:ea typeface="Montserrat"/>
              <a:cs typeface="Montserrat"/>
              <a:sym typeface="Montserrat"/>
            </a:endParaRPr>
          </a:p>
          <a:p>
            <a:pPr marL="457200" marR="0" lvl="0" indent="-285750" algn="l" rtl="0">
              <a:lnSpc>
                <a:spcPct val="200000"/>
              </a:lnSpc>
              <a:spcBef>
                <a:spcPts val="0"/>
              </a:spcBef>
              <a:spcAft>
                <a:spcPts val="0"/>
              </a:spcAft>
              <a:buSzPts val="900"/>
              <a:buFont typeface="Montserrat"/>
              <a:buChar char="●"/>
            </a:pPr>
            <a:r>
              <a:rPr lang="en-US" sz="900">
                <a:latin typeface="Montserrat"/>
                <a:ea typeface="Montserrat"/>
                <a:cs typeface="Montserrat"/>
                <a:sym typeface="Montserrat"/>
              </a:rPr>
              <a:t>Implementing technical and organizational measures to protect personal data</a:t>
            </a:r>
            <a:endParaRPr sz="900">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cxnSp>
        <p:nvCxnSpPr>
          <p:cNvPr id="1396" name="Google Shape;1396;p132"/>
          <p:cNvCxnSpPr>
            <a:stCxn id="1397" idx="6"/>
            <a:endCxn id="1398" idx="2"/>
          </p:cNvCxnSpPr>
          <p:nvPr/>
        </p:nvCxnSpPr>
        <p:spPr>
          <a:xfrm>
            <a:off x="2502413" y="3084050"/>
            <a:ext cx="4139100" cy="0"/>
          </a:xfrm>
          <a:prstGeom prst="straightConnector1">
            <a:avLst/>
          </a:prstGeom>
          <a:noFill/>
          <a:ln w="9525" cap="flat" cmpd="sng">
            <a:solidFill>
              <a:schemeClr val="accent1"/>
            </a:solidFill>
            <a:prstDash val="dash"/>
            <a:round/>
            <a:headEnd type="none" w="med" len="med"/>
            <a:tailEnd type="none" w="med" len="med"/>
          </a:ln>
        </p:spPr>
      </p:cxnSp>
      <p:sp>
        <p:nvSpPr>
          <p:cNvPr id="1399" name="Google Shape;1399;p13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400" name="Google Shape;1400;p132"/>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Importance of Data Security</a:t>
            </a:r>
            <a:endParaRPr sz="1800">
              <a:solidFill>
                <a:srgbClr val="000000"/>
              </a:solidFill>
            </a:endParaRPr>
          </a:p>
        </p:txBody>
      </p:sp>
      <p:sp>
        <p:nvSpPr>
          <p:cNvPr id="1401" name="Google Shape;1401;p132"/>
          <p:cNvSpPr txBox="1"/>
          <p:nvPr/>
        </p:nvSpPr>
        <p:spPr>
          <a:xfrm>
            <a:off x="568400" y="1124675"/>
            <a:ext cx="8357400" cy="646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1800"/>
              </a:spcAft>
              <a:buNone/>
            </a:pPr>
            <a:r>
              <a:rPr lang="en-US" sz="1000">
                <a:latin typeface="Montserrat"/>
                <a:ea typeface="Montserrat"/>
                <a:cs typeface="Montserrat"/>
                <a:sym typeface="Montserrat"/>
              </a:rPr>
              <a:t>Data security is the practice of protecting digital information from unauthorized access, use, disclosure, disruption, modification, or destruction. Data security is important for a number of reasons, including:</a:t>
            </a:r>
            <a:endParaRPr sz="1000">
              <a:latin typeface="Montserrat"/>
              <a:ea typeface="Montserrat"/>
              <a:cs typeface="Montserrat"/>
              <a:sym typeface="Montserrat"/>
            </a:endParaRPr>
          </a:p>
        </p:txBody>
      </p:sp>
      <p:sp>
        <p:nvSpPr>
          <p:cNvPr id="1397" name="Google Shape;1397;p132"/>
          <p:cNvSpPr/>
          <p:nvPr/>
        </p:nvSpPr>
        <p:spPr>
          <a:xfrm>
            <a:off x="1112513" y="2414150"/>
            <a:ext cx="1389900" cy="13398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32"/>
          <p:cNvSpPr/>
          <p:nvPr/>
        </p:nvSpPr>
        <p:spPr>
          <a:xfrm>
            <a:off x="1237337" y="2524286"/>
            <a:ext cx="1139400" cy="1119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900" b="1">
              <a:solidFill>
                <a:schemeClr val="accent1"/>
              </a:solidFill>
              <a:latin typeface="Montserrat"/>
              <a:ea typeface="Montserrat"/>
              <a:cs typeface="Montserrat"/>
              <a:sym typeface="Montserrat"/>
            </a:endParaRPr>
          </a:p>
        </p:txBody>
      </p:sp>
      <p:sp>
        <p:nvSpPr>
          <p:cNvPr id="1403" name="Google Shape;1403;p132"/>
          <p:cNvSpPr/>
          <p:nvPr/>
        </p:nvSpPr>
        <p:spPr>
          <a:xfrm>
            <a:off x="2955538" y="2414025"/>
            <a:ext cx="1389900" cy="13398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32"/>
          <p:cNvSpPr/>
          <p:nvPr/>
        </p:nvSpPr>
        <p:spPr>
          <a:xfrm>
            <a:off x="3080362" y="2524161"/>
            <a:ext cx="1139400" cy="1119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900" b="1">
              <a:solidFill>
                <a:schemeClr val="accent1"/>
              </a:solidFill>
              <a:latin typeface="Montserrat"/>
              <a:ea typeface="Montserrat"/>
              <a:cs typeface="Montserrat"/>
              <a:sym typeface="Montserrat"/>
            </a:endParaRPr>
          </a:p>
        </p:txBody>
      </p:sp>
      <p:sp>
        <p:nvSpPr>
          <p:cNvPr id="1405" name="Google Shape;1405;p132"/>
          <p:cNvSpPr/>
          <p:nvPr/>
        </p:nvSpPr>
        <p:spPr>
          <a:xfrm>
            <a:off x="4798563" y="2414150"/>
            <a:ext cx="1389900" cy="13398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32"/>
          <p:cNvSpPr/>
          <p:nvPr/>
        </p:nvSpPr>
        <p:spPr>
          <a:xfrm>
            <a:off x="4923387" y="2524286"/>
            <a:ext cx="1139400" cy="1119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900" b="1">
              <a:solidFill>
                <a:schemeClr val="accent1"/>
              </a:solidFill>
              <a:latin typeface="Montserrat"/>
              <a:ea typeface="Montserrat"/>
              <a:cs typeface="Montserrat"/>
              <a:sym typeface="Montserrat"/>
            </a:endParaRPr>
          </a:p>
        </p:txBody>
      </p:sp>
      <p:sp>
        <p:nvSpPr>
          <p:cNvPr id="1398" name="Google Shape;1398;p132"/>
          <p:cNvSpPr/>
          <p:nvPr/>
        </p:nvSpPr>
        <p:spPr>
          <a:xfrm>
            <a:off x="6641588" y="2414150"/>
            <a:ext cx="1389900" cy="13398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32"/>
          <p:cNvSpPr/>
          <p:nvPr/>
        </p:nvSpPr>
        <p:spPr>
          <a:xfrm>
            <a:off x="6766412" y="2524286"/>
            <a:ext cx="1139400" cy="1119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900" b="1">
              <a:solidFill>
                <a:schemeClr val="accent1"/>
              </a:solidFill>
              <a:latin typeface="Montserrat"/>
              <a:ea typeface="Montserrat"/>
              <a:cs typeface="Montserrat"/>
              <a:sym typeface="Montserrat"/>
            </a:endParaRPr>
          </a:p>
        </p:txBody>
      </p:sp>
      <p:sp>
        <p:nvSpPr>
          <p:cNvPr id="1408" name="Google Shape;1408;p132"/>
          <p:cNvSpPr txBox="1"/>
          <p:nvPr/>
        </p:nvSpPr>
        <p:spPr>
          <a:xfrm>
            <a:off x="1159175" y="2714350"/>
            <a:ext cx="1296600" cy="738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900" b="1">
                <a:solidFill>
                  <a:schemeClr val="accent1"/>
                </a:solidFill>
                <a:latin typeface="Montserrat"/>
                <a:ea typeface="Montserrat"/>
                <a:cs typeface="Montserrat"/>
                <a:sym typeface="Montserrat"/>
              </a:rPr>
              <a:t>To protect Sensitive Information</a:t>
            </a:r>
            <a:endParaRPr sz="900" b="1">
              <a:solidFill>
                <a:schemeClr val="accent1"/>
              </a:solidFill>
              <a:latin typeface="Montserrat"/>
              <a:ea typeface="Montserrat"/>
              <a:cs typeface="Montserrat"/>
              <a:sym typeface="Montserrat"/>
            </a:endParaRPr>
          </a:p>
        </p:txBody>
      </p:sp>
      <p:sp>
        <p:nvSpPr>
          <p:cNvPr id="1409" name="Google Shape;1409;p132"/>
          <p:cNvSpPr txBox="1"/>
          <p:nvPr/>
        </p:nvSpPr>
        <p:spPr>
          <a:xfrm>
            <a:off x="3002200" y="2818550"/>
            <a:ext cx="1296600" cy="531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900" b="1">
                <a:solidFill>
                  <a:schemeClr val="accent1"/>
                </a:solidFill>
                <a:latin typeface="Montserrat"/>
                <a:ea typeface="Montserrat"/>
                <a:cs typeface="Montserrat"/>
                <a:sym typeface="Montserrat"/>
              </a:rPr>
              <a:t>To avoid</a:t>
            </a:r>
            <a:endParaRPr sz="900" b="1">
              <a:solidFill>
                <a:schemeClr val="accent1"/>
              </a:solidFill>
              <a:latin typeface="Montserrat"/>
              <a:ea typeface="Montserrat"/>
              <a:cs typeface="Montserrat"/>
              <a:sym typeface="Montserrat"/>
            </a:endParaRPr>
          </a:p>
          <a:p>
            <a:pPr marL="0" lvl="0" indent="0" algn="ctr" rtl="0">
              <a:lnSpc>
                <a:spcPct val="150000"/>
              </a:lnSpc>
              <a:spcBef>
                <a:spcPts val="0"/>
              </a:spcBef>
              <a:spcAft>
                <a:spcPts val="0"/>
              </a:spcAft>
              <a:buNone/>
            </a:pPr>
            <a:r>
              <a:rPr lang="en-US" sz="900" b="1">
                <a:solidFill>
                  <a:schemeClr val="accent1"/>
                </a:solidFill>
                <a:latin typeface="Montserrat"/>
                <a:ea typeface="Montserrat"/>
                <a:cs typeface="Montserrat"/>
                <a:sym typeface="Montserrat"/>
              </a:rPr>
              <a:t>Financial Losses</a:t>
            </a:r>
            <a:endParaRPr sz="900" b="1">
              <a:solidFill>
                <a:schemeClr val="accent1"/>
              </a:solidFill>
              <a:latin typeface="Montserrat"/>
              <a:ea typeface="Montserrat"/>
              <a:cs typeface="Montserrat"/>
              <a:sym typeface="Montserrat"/>
            </a:endParaRPr>
          </a:p>
        </p:txBody>
      </p:sp>
      <p:sp>
        <p:nvSpPr>
          <p:cNvPr id="1410" name="Google Shape;1410;p132"/>
          <p:cNvSpPr txBox="1"/>
          <p:nvPr/>
        </p:nvSpPr>
        <p:spPr>
          <a:xfrm>
            <a:off x="4845225" y="2714600"/>
            <a:ext cx="1296600" cy="738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900" b="1">
                <a:solidFill>
                  <a:schemeClr val="accent1"/>
                </a:solidFill>
                <a:latin typeface="Montserrat"/>
                <a:ea typeface="Montserrat"/>
                <a:cs typeface="Montserrat"/>
                <a:sym typeface="Montserrat"/>
              </a:rPr>
              <a:t>To protect Business Reputation</a:t>
            </a:r>
            <a:endParaRPr sz="900" b="1">
              <a:solidFill>
                <a:schemeClr val="accent1"/>
              </a:solidFill>
              <a:latin typeface="Montserrat"/>
              <a:ea typeface="Montserrat"/>
              <a:cs typeface="Montserrat"/>
              <a:sym typeface="Montserrat"/>
            </a:endParaRPr>
          </a:p>
        </p:txBody>
      </p:sp>
      <p:sp>
        <p:nvSpPr>
          <p:cNvPr id="1411" name="Google Shape;1411;p132"/>
          <p:cNvSpPr txBox="1"/>
          <p:nvPr/>
        </p:nvSpPr>
        <p:spPr>
          <a:xfrm>
            <a:off x="6688175" y="2818300"/>
            <a:ext cx="1296600" cy="531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900" b="1">
                <a:solidFill>
                  <a:schemeClr val="accent1"/>
                </a:solidFill>
                <a:latin typeface="Montserrat"/>
                <a:ea typeface="Montserrat"/>
                <a:cs typeface="Montserrat"/>
                <a:sym typeface="Montserrat"/>
              </a:rPr>
              <a:t>To comply with regulations</a:t>
            </a:r>
            <a:endParaRPr sz="900" b="1">
              <a:solidFill>
                <a:schemeClr val="accent1"/>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417" name="Google Shape;1417;p133"/>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spcBef>
                <a:spcPts val="0"/>
              </a:spcBef>
              <a:spcAft>
                <a:spcPts val="0"/>
              </a:spcAft>
              <a:buSzPts val="2000"/>
              <a:buNone/>
            </a:pPr>
            <a:r>
              <a:rPr lang="en-US">
                <a:solidFill>
                  <a:srgbClr val="000000"/>
                </a:solidFill>
              </a:rPr>
              <a:t>Safeguarding Sensitive Information</a:t>
            </a:r>
            <a:endParaRPr>
              <a:solidFill>
                <a:srgbClr val="000000"/>
              </a:solidFill>
            </a:endParaRPr>
          </a:p>
        </p:txBody>
      </p:sp>
      <p:grpSp>
        <p:nvGrpSpPr>
          <p:cNvPr id="1418" name="Google Shape;1418;p133"/>
          <p:cNvGrpSpPr/>
          <p:nvPr/>
        </p:nvGrpSpPr>
        <p:grpSpPr>
          <a:xfrm>
            <a:off x="673373" y="1288906"/>
            <a:ext cx="7876121" cy="3460906"/>
            <a:chOff x="845298" y="1339606"/>
            <a:chExt cx="7876121" cy="3460906"/>
          </a:xfrm>
        </p:grpSpPr>
        <p:grpSp>
          <p:nvGrpSpPr>
            <p:cNvPr id="1419" name="Google Shape;1419;p133"/>
            <p:cNvGrpSpPr/>
            <p:nvPr/>
          </p:nvGrpSpPr>
          <p:grpSpPr>
            <a:xfrm rot="10800000">
              <a:off x="5315748" y="1597506"/>
              <a:ext cx="3405671" cy="3203006"/>
              <a:chOff x="2256567" y="677103"/>
              <a:chExt cx="4036590" cy="3941676"/>
            </a:xfrm>
          </p:grpSpPr>
          <p:sp>
            <p:nvSpPr>
              <p:cNvPr id="1420" name="Google Shape;1420;p133"/>
              <p:cNvSpPr/>
              <p:nvPr/>
            </p:nvSpPr>
            <p:spPr>
              <a:xfrm rot="-6597333">
                <a:off x="4296826" y="3950027"/>
                <a:ext cx="586303" cy="586303"/>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3"/>
              <p:cNvSpPr/>
              <p:nvPr/>
            </p:nvSpPr>
            <p:spPr>
              <a:xfrm rot="-6599386">
                <a:off x="2318596" y="1407533"/>
                <a:ext cx="440541" cy="44054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3"/>
              <p:cNvSpPr/>
              <p:nvPr/>
            </p:nvSpPr>
            <p:spPr>
              <a:xfrm rot="-6598839">
                <a:off x="2887641" y="2346984"/>
                <a:ext cx="1199287" cy="1199287"/>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3"/>
              <p:cNvSpPr/>
              <p:nvPr/>
            </p:nvSpPr>
            <p:spPr>
              <a:xfrm rot="-6598620">
                <a:off x="4374916" y="913763"/>
                <a:ext cx="1681581" cy="1681581"/>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3"/>
              <p:cNvSpPr/>
              <p:nvPr/>
            </p:nvSpPr>
            <p:spPr>
              <a:xfrm rot="-6597866">
                <a:off x="2661829" y="2208216"/>
                <a:ext cx="629106" cy="629106"/>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3"/>
              <p:cNvSpPr/>
              <p:nvPr/>
            </p:nvSpPr>
            <p:spPr>
              <a:xfrm rot="-6597701">
                <a:off x="3267625" y="1113818"/>
                <a:ext cx="274172" cy="274172"/>
              </a:xfrm>
              <a:prstGeom prst="ellipse">
                <a:avLst/>
              </a:prstGeom>
              <a:solidFill>
                <a:srgbClr val="A7A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133"/>
            <p:cNvSpPr/>
            <p:nvPr/>
          </p:nvSpPr>
          <p:spPr>
            <a:xfrm>
              <a:off x="6580325" y="3225125"/>
              <a:ext cx="1253100" cy="1191600"/>
            </a:xfrm>
            <a:prstGeom prst="ellipse">
              <a:avLst/>
            </a:prstGeom>
            <a:solidFill>
              <a:schemeClr val="accent6"/>
            </a:solidFill>
            <a:ln w="9525" cap="flat" cmpd="sng">
              <a:solidFill>
                <a:schemeClr val="accent6"/>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133"/>
            <p:cNvGrpSpPr/>
            <p:nvPr/>
          </p:nvGrpSpPr>
          <p:grpSpPr>
            <a:xfrm>
              <a:off x="845298" y="1339606"/>
              <a:ext cx="3405671" cy="3203006"/>
              <a:chOff x="2256567" y="677103"/>
              <a:chExt cx="4036590" cy="3941676"/>
            </a:xfrm>
          </p:grpSpPr>
          <p:sp>
            <p:nvSpPr>
              <p:cNvPr id="1428" name="Google Shape;1428;p133"/>
              <p:cNvSpPr/>
              <p:nvPr/>
            </p:nvSpPr>
            <p:spPr>
              <a:xfrm rot="-6597333">
                <a:off x="4296826" y="3950027"/>
                <a:ext cx="586303" cy="586303"/>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3"/>
              <p:cNvSpPr/>
              <p:nvPr/>
            </p:nvSpPr>
            <p:spPr>
              <a:xfrm rot="-6599386">
                <a:off x="2318596" y="1407533"/>
                <a:ext cx="440541" cy="44054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3"/>
              <p:cNvSpPr/>
              <p:nvPr/>
            </p:nvSpPr>
            <p:spPr>
              <a:xfrm rot="-6598839">
                <a:off x="2887641" y="2346984"/>
                <a:ext cx="1199287" cy="1199287"/>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3"/>
              <p:cNvSpPr/>
              <p:nvPr/>
            </p:nvSpPr>
            <p:spPr>
              <a:xfrm rot="-6598620">
                <a:off x="4374916" y="913763"/>
                <a:ext cx="1681581" cy="1681581"/>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3"/>
              <p:cNvSpPr/>
              <p:nvPr/>
            </p:nvSpPr>
            <p:spPr>
              <a:xfrm rot="-6597866">
                <a:off x="2661829" y="2208216"/>
                <a:ext cx="629106" cy="629106"/>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3"/>
              <p:cNvSpPr/>
              <p:nvPr/>
            </p:nvSpPr>
            <p:spPr>
              <a:xfrm rot="-6597701">
                <a:off x="3267625" y="1113818"/>
                <a:ext cx="274172" cy="274172"/>
              </a:xfrm>
              <a:prstGeom prst="ellipse">
                <a:avLst/>
              </a:pr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4" name="Google Shape;1434;p133"/>
            <p:cNvSpPr/>
            <p:nvPr/>
          </p:nvSpPr>
          <p:spPr>
            <a:xfrm>
              <a:off x="2693530" y="2264883"/>
              <a:ext cx="2058797" cy="1982907"/>
            </a:xfrm>
            <a:prstGeom prst="ellipse">
              <a:avLst/>
            </a:prstGeom>
            <a:solidFill>
              <a:schemeClr val="accent1"/>
            </a:solidFill>
            <a:ln w="9525" cap="flat" cmpd="sng">
              <a:solidFill>
                <a:schemeClr val="accent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3"/>
            <p:cNvSpPr/>
            <p:nvPr/>
          </p:nvSpPr>
          <p:spPr>
            <a:xfrm>
              <a:off x="2170052" y="1597500"/>
              <a:ext cx="1253100" cy="1241100"/>
            </a:xfrm>
            <a:prstGeom prst="ellipse">
              <a:avLst/>
            </a:prstGeom>
            <a:solidFill>
              <a:srgbClr val="ED7047"/>
            </a:solidFill>
            <a:ln w="9525" cap="flat" cmpd="sng">
              <a:solidFill>
                <a:srgbClr val="ED7047"/>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3"/>
            <p:cNvSpPr/>
            <p:nvPr/>
          </p:nvSpPr>
          <p:spPr>
            <a:xfrm>
              <a:off x="1477853" y="2948064"/>
              <a:ext cx="1498800" cy="1498800"/>
            </a:xfrm>
            <a:prstGeom prst="ellipse">
              <a:avLst/>
            </a:prstGeom>
            <a:solidFill>
              <a:schemeClr val="accent6"/>
            </a:solidFill>
            <a:ln w="9525" cap="flat" cmpd="sng">
              <a:solidFill>
                <a:schemeClr val="accent6"/>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3"/>
            <p:cNvSpPr/>
            <p:nvPr/>
          </p:nvSpPr>
          <p:spPr>
            <a:xfrm>
              <a:off x="3908858" y="1756788"/>
              <a:ext cx="869230" cy="837194"/>
            </a:xfrm>
            <a:prstGeom prst="ellipse">
              <a:avLst/>
            </a:prstGeom>
            <a:solidFill>
              <a:schemeClr val="accent6"/>
            </a:solidFill>
            <a:ln w="9525" cap="flat" cmpd="sng">
              <a:solidFill>
                <a:schemeClr val="accent6"/>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3"/>
            <p:cNvSpPr/>
            <p:nvPr/>
          </p:nvSpPr>
          <p:spPr>
            <a:xfrm>
              <a:off x="4507525" y="2750810"/>
              <a:ext cx="1617121" cy="1627857"/>
            </a:xfrm>
            <a:prstGeom prst="ellipse">
              <a:avLst/>
            </a:prstGeom>
            <a:solidFill>
              <a:srgbClr val="ED7047"/>
            </a:solidFill>
            <a:ln w="9525" cap="flat" cmpd="sng">
              <a:solidFill>
                <a:srgbClr val="ED7047"/>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9" name="Google Shape;1439;p133"/>
            <p:cNvSpPr txBox="1"/>
            <p:nvPr/>
          </p:nvSpPr>
          <p:spPr>
            <a:xfrm>
              <a:off x="4698884" y="3210115"/>
              <a:ext cx="1234500" cy="7761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800" b="1">
                  <a:solidFill>
                    <a:srgbClr val="FFFFFF"/>
                  </a:solidFill>
                  <a:latin typeface="Montserrat"/>
                  <a:ea typeface="Montserrat"/>
                  <a:cs typeface="Montserrat"/>
                  <a:sym typeface="Montserrat"/>
                </a:rPr>
                <a:t>Implement strong password &amp; Multi-Factor Authentication</a:t>
              </a:r>
              <a:endParaRPr sz="800" b="1">
                <a:solidFill>
                  <a:srgbClr val="FFFFFF"/>
                </a:solidFill>
                <a:latin typeface="Montserrat"/>
                <a:ea typeface="Montserrat"/>
                <a:cs typeface="Montserrat"/>
                <a:sym typeface="Montserrat"/>
              </a:endParaRPr>
            </a:p>
          </p:txBody>
        </p:sp>
        <p:sp>
          <p:nvSpPr>
            <p:cNvPr id="1440" name="Google Shape;1440;p133"/>
            <p:cNvSpPr/>
            <p:nvPr/>
          </p:nvSpPr>
          <p:spPr>
            <a:xfrm>
              <a:off x="5796827" y="2386350"/>
              <a:ext cx="1253100" cy="1241100"/>
            </a:xfrm>
            <a:prstGeom prst="ellipse">
              <a:avLst/>
            </a:prstGeom>
            <a:solidFill>
              <a:schemeClr val="accent1"/>
            </a:solidFill>
            <a:ln w="9525" cap="flat" cmpd="sng">
              <a:solidFill>
                <a:schemeClr val="accent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1" name="Google Shape;1441;p133"/>
            <p:cNvSpPr txBox="1"/>
            <p:nvPr/>
          </p:nvSpPr>
          <p:spPr>
            <a:xfrm>
              <a:off x="3124846" y="2911215"/>
              <a:ext cx="1234500" cy="7761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r>
                <a:rPr lang="en-US" sz="800" b="1">
                  <a:solidFill>
                    <a:srgbClr val="FFFFFF"/>
                  </a:solidFill>
                  <a:latin typeface="Montserrat"/>
                  <a:ea typeface="Montserrat"/>
                  <a:cs typeface="Montserrat"/>
                  <a:sym typeface="Montserrat"/>
                </a:rPr>
                <a:t>Have a plan for responding to data security incidents</a:t>
              </a:r>
              <a:endParaRPr sz="800" b="1">
                <a:solidFill>
                  <a:srgbClr val="FFFFFF"/>
                </a:solidFill>
                <a:latin typeface="Montserrat"/>
                <a:ea typeface="Montserrat"/>
                <a:cs typeface="Montserrat"/>
                <a:sym typeface="Montserrat"/>
              </a:endParaRPr>
            </a:p>
          </p:txBody>
        </p:sp>
        <p:sp>
          <p:nvSpPr>
            <p:cNvPr id="1442" name="Google Shape;1442;p133"/>
            <p:cNvSpPr txBox="1"/>
            <p:nvPr/>
          </p:nvSpPr>
          <p:spPr>
            <a:xfrm>
              <a:off x="1609996" y="3309415"/>
              <a:ext cx="1234500" cy="7761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r>
                <a:rPr lang="en-US" sz="800" b="1">
                  <a:solidFill>
                    <a:srgbClr val="666666"/>
                  </a:solidFill>
                  <a:latin typeface="Montserrat"/>
                  <a:ea typeface="Montserrat"/>
                  <a:cs typeface="Montserrat"/>
                  <a:sym typeface="Montserrat"/>
                </a:rPr>
                <a:t>Monitor your system for suspicious activity </a:t>
              </a:r>
              <a:endParaRPr sz="800" b="1">
                <a:solidFill>
                  <a:srgbClr val="666666"/>
                </a:solidFill>
                <a:latin typeface="Montserrat"/>
                <a:ea typeface="Montserrat"/>
                <a:cs typeface="Montserrat"/>
                <a:sym typeface="Montserrat"/>
              </a:endParaRPr>
            </a:p>
          </p:txBody>
        </p:sp>
        <p:sp>
          <p:nvSpPr>
            <p:cNvPr id="1443" name="Google Shape;1443;p133"/>
            <p:cNvSpPr txBox="1"/>
            <p:nvPr/>
          </p:nvSpPr>
          <p:spPr>
            <a:xfrm>
              <a:off x="6589621" y="3514665"/>
              <a:ext cx="1234500" cy="7761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r>
                <a:rPr lang="en-US" sz="800" b="1">
                  <a:solidFill>
                    <a:srgbClr val="666666"/>
                  </a:solidFill>
                  <a:latin typeface="Montserrat"/>
                  <a:ea typeface="Montserrat"/>
                  <a:cs typeface="Montserrat"/>
                  <a:sym typeface="Montserrat"/>
                </a:rPr>
                <a:t>Educate employee about Data Security</a:t>
              </a:r>
              <a:endParaRPr sz="800" b="1">
                <a:solidFill>
                  <a:srgbClr val="666666"/>
                </a:solidFill>
                <a:latin typeface="Montserrat"/>
                <a:ea typeface="Montserrat"/>
                <a:cs typeface="Montserrat"/>
                <a:sym typeface="Montserrat"/>
              </a:endParaRPr>
            </a:p>
          </p:txBody>
        </p:sp>
        <p:sp>
          <p:nvSpPr>
            <p:cNvPr id="1444" name="Google Shape;1444;p133"/>
            <p:cNvSpPr txBox="1"/>
            <p:nvPr/>
          </p:nvSpPr>
          <p:spPr>
            <a:xfrm>
              <a:off x="2179346" y="1829990"/>
              <a:ext cx="1234500" cy="7761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r>
                <a:rPr lang="en-US" sz="800" b="1">
                  <a:solidFill>
                    <a:srgbClr val="FFFFFF"/>
                  </a:solidFill>
                  <a:latin typeface="Montserrat"/>
                  <a:ea typeface="Montserrat"/>
                  <a:cs typeface="Montserrat"/>
                  <a:sym typeface="Montserrat"/>
                </a:rPr>
                <a:t>Keep your software up-to-date</a:t>
              </a:r>
              <a:endParaRPr sz="800" b="1">
                <a:solidFill>
                  <a:srgbClr val="FFFFFF"/>
                </a:solidFill>
                <a:latin typeface="Montserrat"/>
                <a:ea typeface="Montserrat"/>
                <a:cs typeface="Montserrat"/>
                <a:sym typeface="Montserrat"/>
              </a:endParaRPr>
            </a:p>
          </p:txBody>
        </p:sp>
        <p:sp>
          <p:nvSpPr>
            <p:cNvPr id="1445" name="Google Shape;1445;p133"/>
            <p:cNvSpPr txBox="1"/>
            <p:nvPr/>
          </p:nvSpPr>
          <p:spPr>
            <a:xfrm>
              <a:off x="5806121" y="2618840"/>
              <a:ext cx="1234500" cy="7761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r>
                <a:rPr lang="en-US" sz="800" b="1">
                  <a:solidFill>
                    <a:srgbClr val="FFFFFF"/>
                  </a:solidFill>
                  <a:latin typeface="Montserrat"/>
                  <a:ea typeface="Montserrat"/>
                  <a:cs typeface="Montserrat"/>
                  <a:sym typeface="Montserrat"/>
                </a:rPr>
                <a:t>Backup your data regularly</a:t>
              </a:r>
              <a:endParaRPr sz="800" b="1">
                <a:solidFill>
                  <a:srgbClr val="FFFFFF"/>
                </a:solidFill>
                <a:latin typeface="Montserrat"/>
                <a:ea typeface="Montserrat"/>
                <a:cs typeface="Montserrat"/>
                <a:sym typeface="Montserrat"/>
              </a:endParaRPr>
            </a:p>
          </p:txBody>
        </p:sp>
        <p:sp>
          <p:nvSpPr>
            <p:cNvPr id="1446" name="Google Shape;1446;p133"/>
            <p:cNvSpPr txBox="1"/>
            <p:nvPr/>
          </p:nvSpPr>
          <p:spPr>
            <a:xfrm>
              <a:off x="3884174" y="1787338"/>
              <a:ext cx="918600" cy="7761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r>
                <a:rPr lang="en-US" sz="800" b="1">
                  <a:solidFill>
                    <a:srgbClr val="666666"/>
                  </a:solidFill>
                  <a:latin typeface="Montserrat"/>
                  <a:ea typeface="Montserrat"/>
                  <a:cs typeface="Montserrat"/>
                  <a:sym typeface="Montserrat"/>
                </a:rPr>
                <a:t>Use Encryption</a:t>
              </a:r>
              <a:endParaRPr sz="800" b="1">
                <a:solidFill>
                  <a:srgbClr val="666666"/>
                </a:solidFill>
                <a:latin typeface="Montserrat"/>
                <a:ea typeface="Montserrat"/>
                <a:cs typeface="Montserrat"/>
                <a:sym typeface="Montserrat"/>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13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endParaRPr/>
          </a:p>
        </p:txBody>
      </p:sp>
      <p:sp>
        <p:nvSpPr>
          <p:cNvPr id="1452" name="Google Shape;1452;p134"/>
          <p:cNvSpPr txBox="1">
            <a:spLocks noGrp="1"/>
          </p:cNvSpPr>
          <p:nvPr>
            <p:ph type="title"/>
          </p:nvPr>
        </p:nvSpPr>
        <p:spPr>
          <a:xfrm>
            <a:off x="568400" y="714275"/>
            <a:ext cx="8253300" cy="314100"/>
          </a:xfrm>
          <a:prstGeom prst="rect">
            <a:avLst/>
          </a:prstGeom>
          <a:noFill/>
          <a:ln>
            <a:noFill/>
          </a:ln>
        </p:spPr>
        <p:txBody>
          <a:bodyPr spcFirstLastPara="1" wrap="square" lIns="45700" tIns="45700" rIns="45700" bIns="45700" anchor="b" anchorCtr="0">
            <a:noAutofit/>
          </a:bodyPr>
          <a:lstStyle/>
          <a:p>
            <a:pPr marL="0" lvl="0" indent="0" algn="l" rtl="0">
              <a:spcBef>
                <a:spcPts val="0"/>
              </a:spcBef>
              <a:spcAft>
                <a:spcPts val="0"/>
              </a:spcAft>
              <a:buSzPts val="2000"/>
              <a:buNone/>
            </a:pPr>
            <a:r>
              <a:rPr lang="en-US">
                <a:solidFill>
                  <a:srgbClr val="000000"/>
                </a:solidFill>
              </a:rPr>
              <a:t>Strategies for Ethical and Responsible Data Practices</a:t>
            </a:r>
            <a:endParaRPr>
              <a:solidFill>
                <a:srgbClr val="000000"/>
              </a:solidFill>
            </a:endParaRPr>
          </a:p>
        </p:txBody>
      </p:sp>
      <p:sp>
        <p:nvSpPr>
          <p:cNvPr id="1453" name="Google Shape;1453;p134"/>
          <p:cNvSpPr txBox="1"/>
          <p:nvPr/>
        </p:nvSpPr>
        <p:spPr>
          <a:xfrm>
            <a:off x="613700" y="1081725"/>
            <a:ext cx="8355300" cy="3622200"/>
          </a:xfrm>
          <a:prstGeom prst="rect">
            <a:avLst/>
          </a:prstGeom>
          <a:noFill/>
          <a:ln>
            <a:noFill/>
          </a:ln>
        </p:spPr>
        <p:txBody>
          <a:bodyPr spcFirstLastPara="1" wrap="square" lIns="91425" tIns="91425" rIns="91425" bIns="91425" anchor="t" anchorCtr="0">
            <a:spAutoFit/>
          </a:bodyPr>
          <a:lstStyle/>
          <a:p>
            <a:pPr marL="457200" lvl="0" indent="-292100" algn="l" rtl="0">
              <a:lnSpc>
                <a:spcPct val="200000"/>
              </a:lnSpc>
              <a:spcBef>
                <a:spcPts val="300"/>
              </a:spcBef>
              <a:spcAft>
                <a:spcPts val="0"/>
              </a:spcAft>
              <a:buClr>
                <a:srgbClr val="000000"/>
              </a:buClr>
              <a:buSzPts val="1000"/>
              <a:buFont typeface="Montserrat"/>
              <a:buChar char="●"/>
            </a:pPr>
            <a:r>
              <a:rPr lang="en-US" sz="1000" b="1" u="sng">
                <a:solidFill>
                  <a:schemeClr val="accent4"/>
                </a:solidFill>
                <a:latin typeface="Montserrat"/>
                <a:ea typeface="Montserrat"/>
                <a:cs typeface="Montserrat"/>
                <a:sym typeface="Montserrat"/>
              </a:rPr>
              <a:t>Obtain consent</a:t>
            </a:r>
            <a:r>
              <a:rPr lang="en-US" sz="1000">
                <a:latin typeface="Montserrat"/>
                <a:ea typeface="Montserrat"/>
                <a:cs typeface="Montserrat"/>
                <a:sym typeface="Montserrat"/>
              </a:rPr>
              <a:t>: Before collecting or using data. It must be informed consent, meaning that the individual must be fully aware of how their data will be collected, used, and shared.</a:t>
            </a:r>
            <a:endParaRPr sz="1000">
              <a:latin typeface="Montserrat"/>
              <a:ea typeface="Montserrat"/>
              <a:cs typeface="Montserrat"/>
              <a:sym typeface="Montserrat"/>
            </a:endParaRPr>
          </a:p>
          <a:p>
            <a:pPr marL="457200" lvl="0" indent="-292100" algn="l" rtl="0">
              <a:lnSpc>
                <a:spcPct val="200000"/>
              </a:lnSpc>
              <a:spcBef>
                <a:spcPts val="1000"/>
              </a:spcBef>
              <a:spcAft>
                <a:spcPts val="0"/>
              </a:spcAft>
              <a:buClr>
                <a:srgbClr val="000000"/>
              </a:buClr>
              <a:buSzPts val="1000"/>
              <a:buFont typeface="Montserrat"/>
              <a:buChar char="●"/>
            </a:pPr>
            <a:r>
              <a:rPr lang="en-US" sz="1000" b="1" u="sng">
                <a:solidFill>
                  <a:schemeClr val="accent4"/>
                </a:solidFill>
                <a:latin typeface="Montserrat"/>
                <a:ea typeface="Montserrat"/>
                <a:cs typeface="Montserrat"/>
                <a:sym typeface="Montserrat"/>
              </a:rPr>
              <a:t>Be transparent</a:t>
            </a:r>
            <a:r>
              <a:rPr lang="en-US" sz="1000" b="1" u="sng">
                <a:latin typeface="Montserrat"/>
                <a:ea typeface="Montserrat"/>
                <a:cs typeface="Montserrat"/>
                <a:sym typeface="Montserrat"/>
              </a:rPr>
              <a:t>:</a:t>
            </a:r>
            <a:r>
              <a:rPr lang="en-US" sz="1000">
                <a:latin typeface="Montserrat"/>
                <a:ea typeface="Montserrat"/>
                <a:cs typeface="Montserrat"/>
                <a:sym typeface="Montserrat"/>
              </a:rPr>
              <a:t> About their data collection and usage practices. Clearly communicate what data is being collected, how it is being used, and with whom it is being shared.</a:t>
            </a:r>
            <a:endParaRPr sz="1000">
              <a:latin typeface="Montserrat"/>
              <a:ea typeface="Montserrat"/>
              <a:cs typeface="Montserrat"/>
              <a:sym typeface="Montserrat"/>
            </a:endParaRPr>
          </a:p>
          <a:p>
            <a:pPr marL="457200" lvl="0" indent="-292100" algn="l" rtl="0">
              <a:lnSpc>
                <a:spcPct val="200000"/>
              </a:lnSpc>
              <a:spcBef>
                <a:spcPts val="1000"/>
              </a:spcBef>
              <a:spcAft>
                <a:spcPts val="0"/>
              </a:spcAft>
              <a:buClr>
                <a:srgbClr val="000000"/>
              </a:buClr>
              <a:buSzPts val="1000"/>
              <a:buFont typeface="Montserrat"/>
              <a:buChar char="●"/>
            </a:pPr>
            <a:r>
              <a:rPr lang="en-US" sz="1000" b="1" u="sng">
                <a:solidFill>
                  <a:schemeClr val="accent4"/>
                </a:solidFill>
                <a:latin typeface="Montserrat"/>
                <a:ea typeface="Montserrat"/>
                <a:cs typeface="Montserrat"/>
                <a:sym typeface="Montserrat"/>
              </a:rPr>
              <a:t>Protect data security</a:t>
            </a:r>
            <a:r>
              <a:rPr lang="en-US" sz="1000">
                <a:latin typeface="Montserrat"/>
                <a:ea typeface="Montserrat"/>
                <a:cs typeface="Montserrat"/>
                <a:sym typeface="Montserrat"/>
              </a:rPr>
              <a:t>: By using strong encryption and other security measures to protect data from unauthorized access, use, or disclosure.</a:t>
            </a:r>
            <a:endParaRPr sz="1000">
              <a:latin typeface="Montserrat"/>
              <a:ea typeface="Montserrat"/>
              <a:cs typeface="Montserrat"/>
              <a:sym typeface="Montserrat"/>
            </a:endParaRPr>
          </a:p>
          <a:p>
            <a:pPr marL="457200" lvl="0" indent="-292100" algn="l" rtl="0">
              <a:lnSpc>
                <a:spcPct val="200000"/>
              </a:lnSpc>
              <a:spcBef>
                <a:spcPts val="1000"/>
              </a:spcBef>
              <a:spcAft>
                <a:spcPts val="0"/>
              </a:spcAft>
              <a:buClr>
                <a:srgbClr val="000000"/>
              </a:buClr>
              <a:buSzPts val="1000"/>
              <a:buFont typeface="Montserrat"/>
              <a:buChar char="●"/>
            </a:pPr>
            <a:r>
              <a:rPr lang="en-US" sz="1000" b="1" u="sng">
                <a:solidFill>
                  <a:schemeClr val="accent4"/>
                </a:solidFill>
                <a:latin typeface="Montserrat"/>
                <a:ea typeface="Montserrat"/>
                <a:cs typeface="Montserrat"/>
                <a:sym typeface="Montserrat"/>
              </a:rPr>
              <a:t>Use data responsibly</a:t>
            </a:r>
            <a:r>
              <a:rPr lang="en-US" sz="1000">
                <a:latin typeface="Montserrat"/>
                <a:ea typeface="Montserrat"/>
                <a:cs typeface="Montserrat"/>
                <a:sym typeface="Montserrat"/>
              </a:rPr>
              <a:t>: Only in ways that are consistent with the purpose for which it was collected. For example, if data is collected for marketing purposes, it should not be used for other purposes, such as making hiring decisions.</a:t>
            </a:r>
            <a:endParaRPr sz="1000">
              <a:latin typeface="Montserrat"/>
              <a:ea typeface="Montserrat"/>
              <a:cs typeface="Montserrat"/>
              <a:sym typeface="Montserrat"/>
            </a:endParaRPr>
          </a:p>
          <a:p>
            <a:pPr marL="457200" lvl="0" indent="-292100" algn="l" rtl="0">
              <a:lnSpc>
                <a:spcPct val="200000"/>
              </a:lnSpc>
              <a:spcBef>
                <a:spcPts val="1000"/>
              </a:spcBef>
              <a:spcAft>
                <a:spcPts val="1000"/>
              </a:spcAft>
              <a:buClr>
                <a:srgbClr val="000000"/>
              </a:buClr>
              <a:buSzPts val="1000"/>
              <a:buFont typeface="Montserrat"/>
              <a:buChar char="●"/>
            </a:pPr>
            <a:r>
              <a:rPr lang="en-US" sz="1000" b="1" u="sng">
                <a:solidFill>
                  <a:schemeClr val="accent4"/>
                </a:solidFill>
                <a:latin typeface="Montserrat"/>
                <a:ea typeface="Montserrat"/>
                <a:cs typeface="Montserrat"/>
                <a:sym typeface="Montserrat"/>
              </a:rPr>
              <a:t>Be accountable</a:t>
            </a:r>
            <a:r>
              <a:rPr lang="en-US" sz="1000">
                <a:latin typeface="Montserrat"/>
                <a:ea typeface="Montserrat"/>
                <a:cs typeface="Montserrat"/>
                <a:sym typeface="Montserrat"/>
              </a:rPr>
              <a:t>: For your data collection and usage practices. This means having a process in place to address complaints or concerns about data privacy and security.</a:t>
            </a:r>
            <a:endParaRPr sz="1000">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35"/>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US" sz="2000"/>
              <a:t>AGENDA</a:t>
            </a:r>
            <a:endParaRPr sz="2000"/>
          </a:p>
        </p:txBody>
      </p:sp>
      <p:sp>
        <p:nvSpPr>
          <p:cNvPr id="1459" name="Google Shape;1459;p135"/>
          <p:cNvSpPr txBox="1">
            <a:spLocks noGrp="1"/>
          </p:cNvSpPr>
          <p:nvPr>
            <p:ph type="body" idx="1"/>
          </p:nvPr>
        </p:nvSpPr>
        <p:spPr>
          <a:xfrm>
            <a:off x="3469355" y="1115861"/>
            <a:ext cx="5161500" cy="2911800"/>
          </a:xfrm>
          <a:prstGeom prst="rect">
            <a:avLst/>
          </a:prstGeom>
          <a:noFill/>
          <a:ln>
            <a:noFill/>
          </a:ln>
        </p:spPr>
        <p:txBody>
          <a:bodyPr spcFirstLastPara="1" wrap="square" lIns="91425" tIns="45700" rIns="91425" bIns="45700" anchor="ctr" anchorCtr="0">
            <a:noAutofit/>
          </a:bodyPr>
          <a:lstStyle/>
          <a:p>
            <a:pPr marL="457200" lvl="0" indent="-304800" algn="l" rtl="0">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Tooling (e.g. Hadoop)</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Management</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Visualization</a:t>
            </a:r>
            <a:endParaRPr>
              <a:solidFill>
                <a:srgbClr val="D9D9D9"/>
              </a:solidFill>
            </a:endParaRPr>
          </a:p>
          <a:p>
            <a:pPr marL="457200" lvl="0" indent="-304800" algn="l" rtl="0">
              <a:lnSpc>
                <a:spcPct val="200000"/>
              </a:lnSpc>
              <a:spcBef>
                <a:spcPts val="0"/>
              </a:spcBef>
              <a:spcAft>
                <a:spcPts val="0"/>
              </a:spcAft>
              <a:buClr>
                <a:srgbClr val="D9D9D9"/>
              </a:buClr>
              <a:buSzPts val="1200"/>
              <a:buChar char="●"/>
            </a:pPr>
            <a:r>
              <a:rPr lang="en-US">
                <a:solidFill>
                  <a:srgbClr val="D9D9D9"/>
                </a:solidFill>
              </a:rPr>
              <a:t>Data Ethics and Privacy</a:t>
            </a:r>
            <a:endParaRPr>
              <a:solidFill>
                <a:srgbClr val="D9D9D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36"/>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r>
              <a:rPr lang="en-US"/>
              <a:t>Questions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cxnSp>
        <p:nvCxnSpPr>
          <p:cNvPr id="501" name="Google Shape;501;p84"/>
          <p:cNvCxnSpPr>
            <a:stCxn id="502" idx="3"/>
            <a:endCxn id="503" idx="0"/>
          </p:cNvCxnSpPr>
          <p:nvPr/>
        </p:nvCxnSpPr>
        <p:spPr>
          <a:xfrm rot="10800000">
            <a:off x="2144575" y="2329663"/>
            <a:ext cx="4592700" cy="0"/>
          </a:xfrm>
          <a:prstGeom prst="straightConnector1">
            <a:avLst/>
          </a:prstGeom>
          <a:noFill/>
          <a:ln w="9525" cap="flat" cmpd="sng">
            <a:solidFill>
              <a:srgbClr val="000000"/>
            </a:solidFill>
            <a:prstDash val="dot"/>
            <a:round/>
            <a:headEnd type="none" w="med" len="med"/>
            <a:tailEnd type="none" w="med" len="med"/>
          </a:ln>
        </p:spPr>
      </p:cxnSp>
      <p:sp>
        <p:nvSpPr>
          <p:cNvPr id="503" name="Google Shape;503;p84"/>
          <p:cNvSpPr/>
          <p:nvPr/>
        </p:nvSpPr>
        <p:spPr>
          <a:xfrm>
            <a:off x="1128700" y="19035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Role of Data in Decision Making</a:t>
            </a:r>
            <a:endParaRPr sz="1800">
              <a:solidFill>
                <a:srgbClr val="000000"/>
              </a:solidFill>
            </a:endParaRPr>
          </a:p>
        </p:txBody>
      </p:sp>
      <p:sp>
        <p:nvSpPr>
          <p:cNvPr id="505" name="Google Shape;505;p84"/>
          <p:cNvSpPr txBox="1"/>
          <p:nvPr/>
        </p:nvSpPr>
        <p:spPr>
          <a:xfrm>
            <a:off x="5783025" y="4314500"/>
            <a:ext cx="3251400" cy="31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latin typeface="Montserrat"/>
                <a:ea typeface="Montserrat"/>
                <a:cs typeface="Montserrat"/>
                <a:sym typeface="Montserrat"/>
              </a:rPr>
              <a:t>As per </a:t>
            </a:r>
            <a:r>
              <a:rPr lang="en-US" sz="800" b="1">
                <a:latin typeface="Montserrat"/>
                <a:ea typeface="Montserrat"/>
                <a:cs typeface="Montserrat"/>
                <a:sym typeface="Montserrat"/>
              </a:rPr>
              <a:t>Signal AI</a:t>
            </a:r>
            <a:r>
              <a:rPr lang="en-US" sz="800">
                <a:latin typeface="Montserrat"/>
                <a:ea typeface="Montserrat"/>
                <a:cs typeface="Montserrat"/>
                <a:sym typeface="Montserrat"/>
              </a:rPr>
              <a:t>, an estimated loss of revenue to the tune of</a:t>
            </a:r>
            <a:endParaRPr sz="800">
              <a:latin typeface="Montserrat"/>
              <a:ea typeface="Montserrat"/>
              <a:cs typeface="Montserrat"/>
              <a:sym typeface="Montserrat"/>
            </a:endParaRPr>
          </a:p>
        </p:txBody>
      </p:sp>
      <p:sp>
        <p:nvSpPr>
          <p:cNvPr id="506" name="Google Shape;506;p84"/>
          <p:cNvSpPr txBox="1"/>
          <p:nvPr/>
        </p:nvSpPr>
        <p:spPr>
          <a:xfrm>
            <a:off x="7149325" y="4506825"/>
            <a:ext cx="1885200" cy="40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600" b="1">
                <a:solidFill>
                  <a:schemeClr val="accent3"/>
                </a:solidFill>
                <a:latin typeface="Montserrat"/>
                <a:ea typeface="Montserrat"/>
                <a:cs typeface="Montserrat"/>
                <a:sym typeface="Montserrat"/>
              </a:rPr>
              <a:t>$ 4.62 Trillion</a:t>
            </a:r>
            <a:endParaRPr sz="1600" b="1">
              <a:solidFill>
                <a:schemeClr val="accent3"/>
              </a:solidFill>
              <a:latin typeface="Montserrat"/>
              <a:ea typeface="Montserrat"/>
              <a:cs typeface="Montserrat"/>
              <a:sym typeface="Montserrat"/>
            </a:endParaRPr>
          </a:p>
        </p:txBody>
      </p:sp>
      <p:sp>
        <p:nvSpPr>
          <p:cNvPr id="507" name="Google Shape;507;p84"/>
          <p:cNvSpPr txBox="1"/>
          <p:nvPr/>
        </p:nvSpPr>
        <p:spPr>
          <a:xfrm>
            <a:off x="4462925" y="4794675"/>
            <a:ext cx="4571700" cy="37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latin typeface="Montserrat"/>
                <a:ea typeface="Montserrat"/>
                <a:cs typeface="Montserrat"/>
                <a:sym typeface="Montserrat"/>
              </a:rPr>
              <a:t>occurred in </a:t>
            </a:r>
            <a:r>
              <a:rPr lang="en-US" sz="800" b="1">
                <a:latin typeface="Montserrat"/>
                <a:ea typeface="Montserrat"/>
                <a:cs typeface="Montserrat"/>
                <a:sym typeface="Montserrat"/>
              </a:rPr>
              <a:t>2020</a:t>
            </a:r>
            <a:r>
              <a:rPr lang="en-US" sz="800">
                <a:latin typeface="Montserrat"/>
                <a:ea typeface="Montserrat"/>
                <a:cs typeface="Montserrat"/>
                <a:sym typeface="Montserrat"/>
              </a:rPr>
              <a:t> alone from </a:t>
            </a:r>
            <a:r>
              <a:rPr lang="en-US" sz="800" b="1">
                <a:latin typeface="Montserrat"/>
                <a:ea typeface="Montserrat"/>
                <a:cs typeface="Montserrat"/>
                <a:sym typeface="Montserrat"/>
              </a:rPr>
              <a:t>not applying data</a:t>
            </a:r>
            <a:r>
              <a:rPr lang="en-US" sz="800">
                <a:latin typeface="Montserrat"/>
                <a:ea typeface="Montserrat"/>
                <a:cs typeface="Montserrat"/>
                <a:sym typeface="Montserrat"/>
              </a:rPr>
              <a:t> to </a:t>
            </a:r>
            <a:r>
              <a:rPr lang="en-US" sz="800" b="1">
                <a:latin typeface="Montserrat"/>
                <a:ea typeface="Montserrat"/>
                <a:cs typeface="Montserrat"/>
                <a:sym typeface="Montserrat"/>
              </a:rPr>
              <a:t>business decision making process</a:t>
            </a:r>
            <a:endParaRPr sz="800" b="1">
              <a:latin typeface="Montserrat"/>
              <a:ea typeface="Montserrat"/>
              <a:cs typeface="Montserrat"/>
              <a:sym typeface="Montserrat"/>
            </a:endParaRPr>
          </a:p>
        </p:txBody>
      </p:sp>
      <p:sp>
        <p:nvSpPr>
          <p:cNvPr id="508" name="Google Shape;508;p84"/>
          <p:cNvSpPr/>
          <p:nvPr/>
        </p:nvSpPr>
        <p:spPr>
          <a:xfrm>
            <a:off x="1259800" y="1977913"/>
            <a:ext cx="1015800" cy="8523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4"/>
          <p:cNvSpPr/>
          <p:nvPr/>
        </p:nvSpPr>
        <p:spPr>
          <a:xfrm>
            <a:off x="3129325" y="19035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4"/>
          <p:cNvSpPr/>
          <p:nvPr/>
        </p:nvSpPr>
        <p:spPr>
          <a:xfrm>
            <a:off x="3260425" y="1977913"/>
            <a:ext cx="1015800" cy="8523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4"/>
          <p:cNvSpPr/>
          <p:nvPr/>
        </p:nvSpPr>
        <p:spPr>
          <a:xfrm>
            <a:off x="4998850" y="19035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4"/>
          <p:cNvSpPr/>
          <p:nvPr/>
        </p:nvSpPr>
        <p:spPr>
          <a:xfrm>
            <a:off x="5129950" y="1977913"/>
            <a:ext cx="1015800" cy="8523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4"/>
          <p:cNvSpPr/>
          <p:nvPr/>
        </p:nvSpPr>
        <p:spPr>
          <a:xfrm>
            <a:off x="6737275" y="19035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4"/>
          <p:cNvSpPr/>
          <p:nvPr/>
        </p:nvSpPr>
        <p:spPr>
          <a:xfrm>
            <a:off x="6868375" y="1977913"/>
            <a:ext cx="1015800" cy="8523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84"/>
          <p:cNvPicPr preferRelativeResize="0"/>
          <p:nvPr/>
        </p:nvPicPr>
        <p:blipFill>
          <a:blip r:embed="rId3">
            <a:alphaModFix/>
          </a:blip>
          <a:stretch>
            <a:fillRect/>
          </a:stretch>
        </p:blipFill>
        <p:spPr>
          <a:xfrm>
            <a:off x="1502850" y="2139200"/>
            <a:ext cx="529725" cy="529725"/>
          </a:xfrm>
          <a:prstGeom prst="rect">
            <a:avLst/>
          </a:prstGeom>
          <a:noFill/>
          <a:ln>
            <a:noFill/>
          </a:ln>
        </p:spPr>
      </p:pic>
      <p:pic>
        <p:nvPicPr>
          <p:cNvPr id="515" name="Google Shape;515;p84"/>
          <p:cNvPicPr preferRelativeResize="0"/>
          <p:nvPr/>
        </p:nvPicPr>
        <p:blipFill>
          <a:blip r:embed="rId4">
            <a:alphaModFix/>
          </a:blip>
          <a:stretch>
            <a:fillRect/>
          </a:stretch>
        </p:blipFill>
        <p:spPr>
          <a:xfrm>
            <a:off x="3503475" y="2139212"/>
            <a:ext cx="529725" cy="529725"/>
          </a:xfrm>
          <a:prstGeom prst="rect">
            <a:avLst/>
          </a:prstGeom>
          <a:noFill/>
          <a:ln>
            <a:noFill/>
          </a:ln>
        </p:spPr>
      </p:pic>
      <p:pic>
        <p:nvPicPr>
          <p:cNvPr id="516" name="Google Shape;516;p84"/>
          <p:cNvPicPr preferRelativeResize="0"/>
          <p:nvPr/>
        </p:nvPicPr>
        <p:blipFill>
          <a:blip r:embed="rId5">
            <a:alphaModFix/>
          </a:blip>
          <a:stretch>
            <a:fillRect/>
          </a:stretch>
        </p:blipFill>
        <p:spPr>
          <a:xfrm>
            <a:off x="7111425" y="2174238"/>
            <a:ext cx="529725" cy="529725"/>
          </a:xfrm>
          <a:prstGeom prst="rect">
            <a:avLst/>
          </a:prstGeom>
          <a:noFill/>
          <a:ln>
            <a:noFill/>
          </a:ln>
        </p:spPr>
      </p:pic>
      <p:pic>
        <p:nvPicPr>
          <p:cNvPr id="517" name="Google Shape;517;p84"/>
          <p:cNvPicPr preferRelativeResize="0"/>
          <p:nvPr/>
        </p:nvPicPr>
        <p:blipFill>
          <a:blip r:embed="rId6">
            <a:alphaModFix/>
          </a:blip>
          <a:stretch>
            <a:fillRect/>
          </a:stretch>
        </p:blipFill>
        <p:spPr>
          <a:xfrm>
            <a:off x="5373000" y="2139200"/>
            <a:ext cx="529725" cy="529725"/>
          </a:xfrm>
          <a:prstGeom prst="rect">
            <a:avLst/>
          </a:prstGeom>
          <a:noFill/>
          <a:ln>
            <a:noFill/>
          </a:ln>
        </p:spPr>
      </p:pic>
      <p:sp>
        <p:nvSpPr>
          <p:cNvPr id="518" name="Google Shape;518;p84"/>
          <p:cNvSpPr txBox="1"/>
          <p:nvPr/>
        </p:nvSpPr>
        <p:spPr>
          <a:xfrm>
            <a:off x="1029863" y="2963588"/>
            <a:ext cx="1475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300"/>
              </a:spcBef>
              <a:spcAft>
                <a:spcPts val="1100"/>
              </a:spcAft>
              <a:buNone/>
            </a:pPr>
            <a:r>
              <a:rPr lang="en-US" sz="1000" b="1">
                <a:latin typeface="Montserrat"/>
                <a:ea typeface="Montserrat"/>
                <a:cs typeface="Montserrat"/>
                <a:sym typeface="Montserrat"/>
              </a:rPr>
              <a:t>Make better decisions</a:t>
            </a:r>
            <a:endParaRPr sz="1000" b="1">
              <a:latin typeface="Montserrat"/>
              <a:ea typeface="Montserrat"/>
              <a:cs typeface="Montserrat"/>
              <a:sym typeface="Montserrat"/>
            </a:endParaRPr>
          </a:p>
        </p:txBody>
      </p:sp>
      <p:sp>
        <p:nvSpPr>
          <p:cNvPr id="519" name="Google Shape;519;p84"/>
          <p:cNvSpPr txBox="1"/>
          <p:nvPr/>
        </p:nvSpPr>
        <p:spPr>
          <a:xfrm>
            <a:off x="3030488" y="2963588"/>
            <a:ext cx="14757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300"/>
              </a:spcBef>
              <a:spcAft>
                <a:spcPts val="1100"/>
              </a:spcAft>
              <a:buNone/>
            </a:pPr>
            <a:r>
              <a:rPr lang="en-US" sz="1000" b="1">
                <a:latin typeface="Montserrat"/>
                <a:ea typeface="Montserrat"/>
                <a:cs typeface="Montserrat"/>
                <a:sym typeface="Montserrat"/>
              </a:rPr>
              <a:t>Reduce Risks</a:t>
            </a:r>
            <a:endParaRPr sz="1000" b="1">
              <a:latin typeface="Montserrat"/>
              <a:ea typeface="Montserrat"/>
              <a:cs typeface="Montserrat"/>
              <a:sym typeface="Montserrat"/>
            </a:endParaRPr>
          </a:p>
        </p:txBody>
      </p:sp>
      <p:sp>
        <p:nvSpPr>
          <p:cNvPr id="520" name="Google Shape;520;p84"/>
          <p:cNvSpPr txBox="1"/>
          <p:nvPr/>
        </p:nvSpPr>
        <p:spPr>
          <a:xfrm>
            <a:off x="4900013" y="2963588"/>
            <a:ext cx="14757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300"/>
              </a:spcBef>
              <a:spcAft>
                <a:spcPts val="1100"/>
              </a:spcAft>
              <a:buNone/>
            </a:pPr>
            <a:r>
              <a:rPr lang="en-US" sz="1000" b="1">
                <a:latin typeface="Montserrat"/>
                <a:ea typeface="Montserrat"/>
                <a:cs typeface="Montserrat"/>
                <a:sym typeface="Montserrat"/>
              </a:rPr>
              <a:t>Enhance Efficiency</a:t>
            </a:r>
            <a:endParaRPr sz="1000" b="1">
              <a:latin typeface="Montserrat"/>
              <a:ea typeface="Montserrat"/>
              <a:cs typeface="Montserrat"/>
              <a:sym typeface="Montserrat"/>
            </a:endParaRPr>
          </a:p>
        </p:txBody>
      </p:sp>
      <p:sp>
        <p:nvSpPr>
          <p:cNvPr id="521" name="Google Shape;521;p84"/>
          <p:cNvSpPr txBox="1"/>
          <p:nvPr/>
        </p:nvSpPr>
        <p:spPr>
          <a:xfrm>
            <a:off x="6638438" y="2963588"/>
            <a:ext cx="1475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300"/>
              </a:spcBef>
              <a:spcAft>
                <a:spcPts val="1100"/>
              </a:spcAft>
              <a:buNone/>
            </a:pPr>
            <a:r>
              <a:rPr lang="en-US" sz="1000" b="1">
                <a:latin typeface="Montserrat"/>
                <a:ea typeface="Montserrat"/>
                <a:cs typeface="Montserrat"/>
                <a:sym typeface="Montserrat"/>
              </a:rPr>
              <a:t>Improve Profitability</a:t>
            </a:r>
            <a:endParaRPr sz="1000" b="1">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cxnSp>
        <p:nvCxnSpPr>
          <p:cNvPr id="526" name="Google Shape;526;p85"/>
          <p:cNvCxnSpPr>
            <a:stCxn id="527" idx="3"/>
            <a:endCxn id="528" idx="0"/>
          </p:cNvCxnSpPr>
          <p:nvPr/>
        </p:nvCxnSpPr>
        <p:spPr>
          <a:xfrm rot="10800000">
            <a:off x="2144575" y="2329663"/>
            <a:ext cx="4592700" cy="0"/>
          </a:xfrm>
          <a:prstGeom prst="straightConnector1">
            <a:avLst/>
          </a:prstGeom>
          <a:noFill/>
          <a:ln w="9525" cap="flat" cmpd="sng">
            <a:solidFill>
              <a:srgbClr val="000000"/>
            </a:solidFill>
            <a:prstDash val="dot"/>
            <a:round/>
            <a:headEnd type="none" w="med" len="med"/>
            <a:tailEnd type="none" w="med" len="med"/>
          </a:ln>
        </p:spPr>
      </p:cxnSp>
      <p:sp>
        <p:nvSpPr>
          <p:cNvPr id="528" name="Google Shape;528;p85"/>
          <p:cNvSpPr/>
          <p:nvPr/>
        </p:nvSpPr>
        <p:spPr>
          <a:xfrm>
            <a:off x="1128700" y="19035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Role of Data in Problem Solving</a:t>
            </a:r>
            <a:endParaRPr sz="1800">
              <a:solidFill>
                <a:srgbClr val="000000"/>
              </a:solidFill>
            </a:endParaRPr>
          </a:p>
        </p:txBody>
      </p:sp>
      <p:sp>
        <p:nvSpPr>
          <p:cNvPr id="530" name="Google Shape;530;p85"/>
          <p:cNvSpPr txBox="1"/>
          <p:nvPr/>
        </p:nvSpPr>
        <p:spPr>
          <a:xfrm>
            <a:off x="4572000" y="4314500"/>
            <a:ext cx="4462500" cy="314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US" sz="800">
                <a:latin typeface="Montserrat"/>
                <a:ea typeface="Montserrat"/>
                <a:cs typeface="Montserrat"/>
                <a:sym typeface="Montserrat"/>
              </a:rPr>
              <a:t>According to a study by </a:t>
            </a:r>
            <a:r>
              <a:rPr lang="en-US" sz="800" b="1">
                <a:latin typeface="Montserrat"/>
                <a:ea typeface="Montserrat"/>
                <a:cs typeface="Montserrat"/>
                <a:sym typeface="Montserrat"/>
              </a:rPr>
              <a:t>MIT Sloan Management Review</a:t>
            </a:r>
            <a:r>
              <a:rPr lang="en-US" sz="800">
                <a:latin typeface="Montserrat"/>
                <a:ea typeface="Montserrat"/>
                <a:cs typeface="Montserrat"/>
                <a:sym typeface="Montserrat"/>
              </a:rPr>
              <a:t>,</a:t>
            </a:r>
            <a:endParaRPr sz="800">
              <a:latin typeface="Montserrat"/>
              <a:ea typeface="Montserrat"/>
              <a:cs typeface="Montserrat"/>
              <a:sym typeface="Montserrat"/>
            </a:endParaRPr>
          </a:p>
        </p:txBody>
      </p:sp>
      <p:sp>
        <p:nvSpPr>
          <p:cNvPr id="531" name="Google Shape;531;p85"/>
          <p:cNvSpPr txBox="1"/>
          <p:nvPr/>
        </p:nvSpPr>
        <p:spPr>
          <a:xfrm>
            <a:off x="7149325" y="4506825"/>
            <a:ext cx="1885200" cy="40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600" b="1">
                <a:solidFill>
                  <a:schemeClr val="accent3"/>
                </a:solidFill>
                <a:latin typeface="Montserrat"/>
                <a:ea typeface="Montserrat"/>
                <a:cs typeface="Montserrat"/>
                <a:sym typeface="Montserrat"/>
              </a:rPr>
              <a:t>95%</a:t>
            </a:r>
            <a:endParaRPr sz="1600" b="1">
              <a:solidFill>
                <a:schemeClr val="accent3"/>
              </a:solidFill>
              <a:latin typeface="Montserrat"/>
              <a:ea typeface="Montserrat"/>
              <a:cs typeface="Montserrat"/>
              <a:sym typeface="Montserrat"/>
            </a:endParaRPr>
          </a:p>
        </p:txBody>
      </p:sp>
      <p:sp>
        <p:nvSpPr>
          <p:cNvPr id="532" name="Google Shape;532;p85"/>
          <p:cNvSpPr txBox="1"/>
          <p:nvPr/>
        </p:nvSpPr>
        <p:spPr>
          <a:xfrm>
            <a:off x="3080375" y="4794675"/>
            <a:ext cx="5954400" cy="372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US" sz="800" b="1">
                <a:latin typeface="Montserrat"/>
                <a:ea typeface="Montserrat"/>
                <a:cs typeface="Montserrat"/>
                <a:sym typeface="Montserrat"/>
              </a:rPr>
              <a:t>executives believe that data and analytics will be essential</a:t>
            </a:r>
            <a:r>
              <a:rPr lang="en-US" sz="800">
                <a:latin typeface="Montserrat"/>
                <a:ea typeface="Montserrat"/>
                <a:cs typeface="Montserrat"/>
                <a:sym typeface="Montserrat"/>
              </a:rPr>
              <a:t> to their company's future success</a:t>
            </a:r>
            <a:endParaRPr sz="800">
              <a:latin typeface="Montserrat"/>
              <a:ea typeface="Montserrat"/>
              <a:cs typeface="Montserrat"/>
              <a:sym typeface="Montserrat"/>
            </a:endParaRPr>
          </a:p>
        </p:txBody>
      </p:sp>
      <p:sp>
        <p:nvSpPr>
          <p:cNvPr id="533" name="Google Shape;533;p85"/>
          <p:cNvSpPr/>
          <p:nvPr/>
        </p:nvSpPr>
        <p:spPr>
          <a:xfrm>
            <a:off x="1259800" y="1977913"/>
            <a:ext cx="1015800" cy="8523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5"/>
          <p:cNvSpPr/>
          <p:nvPr/>
        </p:nvSpPr>
        <p:spPr>
          <a:xfrm>
            <a:off x="3129325" y="19035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5"/>
          <p:cNvSpPr/>
          <p:nvPr/>
        </p:nvSpPr>
        <p:spPr>
          <a:xfrm>
            <a:off x="3260425" y="1977913"/>
            <a:ext cx="1015800" cy="8523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5"/>
          <p:cNvSpPr/>
          <p:nvPr/>
        </p:nvSpPr>
        <p:spPr>
          <a:xfrm>
            <a:off x="4998850" y="19035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5"/>
          <p:cNvSpPr/>
          <p:nvPr/>
        </p:nvSpPr>
        <p:spPr>
          <a:xfrm>
            <a:off x="5129950" y="1977913"/>
            <a:ext cx="1015800" cy="8523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5"/>
          <p:cNvSpPr/>
          <p:nvPr/>
        </p:nvSpPr>
        <p:spPr>
          <a:xfrm>
            <a:off x="6737275" y="1903513"/>
            <a:ext cx="1015800" cy="8523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5"/>
          <p:cNvSpPr/>
          <p:nvPr/>
        </p:nvSpPr>
        <p:spPr>
          <a:xfrm>
            <a:off x="6868375" y="1977913"/>
            <a:ext cx="1015800" cy="8523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5"/>
          <p:cNvSpPr txBox="1"/>
          <p:nvPr/>
        </p:nvSpPr>
        <p:spPr>
          <a:xfrm>
            <a:off x="1029863" y="2963588"/>
            <a:ext cx="1475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300"/>
              </a:spcBef>
              <a:spcAft>
                <a:spcPts val="1100"/>
              </a:spcAft>
              <a:buNone/>
            </a:pPr>
            <a:r>
              <a:rPr lang="en-US" sz="1000" b="1">
                <a:latin typeface="Montserrat"/>
                <a:ea typeface="Montserrat"/>
                <a:cs typeface="Montserrat"/>
                <a:sym typeface="Montserrat"/>
              </a:rPr>
              <a:t>Improve Customer Satisfaction</a:t>
            </a:r>
            <a:endParaRPr sz="1000" b="1">
              <a:latin typeface="Montserrat"/>
              <a:ea typeface="Montserrat"/>
              <a:cs typeface="Montserrat"/>
              <a:sym typeface="Montserrat"/>
            </a:endParaRPr>
          </a:p>
        </p:txBody>
      </p:sp>
      <p:sp>
        <p:nvSpPr>
          <p:cNvPr id="540" name="Google Shape;540;p85"/>
          <p:cNvSpPr txBox="1"/>
          <p:nvPr/>
        </p:nvSpPr>
        <p:spPr>
          <a:xfrm>
            <a:off x="3030488" y="2963588"/>
            <a:ext cx="14757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300"/>
              </a:spcBef>
              <a:spcAft>
                <a:spcPts val="1100"/>
              </a:spcAft>
              <a:buNone/>
            </a:pPr>
            <a:r>
              <a:rPr lang="en-US" sz="1000" b="1">
                <a:latin typeface="Montserrat"/>
                <a:ea typeface="Montserrat"/>
                <a:cs typeface="Montserrat"/>
                <a:sym typeface="Montserrat"/>
              </a:rPr>
              <a:t>Reduce Costs</a:t>
            </a:r>
            <a:endParaRPr sz="1000" b="1">
              <a:latin typeface="Montserrat"/>
              <a:ea typeface="Montserrat"/>
              <a:cs typeface="Montserrat"/>
              <a:sym typeface="Montserrat"/>
            </a:endParaRPr>
          </a:p>
        </p:txBody>
      </p:sp>
      <p:sp>
        <p:nvSpPr>
          <p:cNvPr id="541" name="Google Shape;541;p85"/>
          <p:cNvSpPr txBox="1"/>
          <p:nvPr/>
        </p:nvSpPr>
        <p:spPr>
          <a:xfrm>
            <a:off x="4900013" y="2963588"/>
            <a:ext cx="1475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300"/>
              </a:spcBef>
              <a:spcAft>
                <a:spcPts val="1100"/>
              </a:spcAft>
              <a:buNone/>
            </a:pPr>
            <a:r>
              <a:rPr lang="en-US" sz="1000" b="1">
                <a:latin typeface="Montserrat"/>
                <a:ea typeface="Montserrat"/>
                <a:cs typeface="Montserrat"/>
                <a:sym typeface="Montserrat"/>
              </a:rPr>
              <a:t>Increase Productivity</a:t>
            </a:r>
            <a:endParaRPr sz="1000" b="1">
              <a:latin typeface="Montserrat"/>
              <a:ea typeface="Montserrat"/>
              <a:cs typeface="Montserrat"/>
              <a:sym typeface="Montserrat"/>
            </a:endParaRPr>
          </a:p>
        </p:txBody>
      </p:sp>
      <p:sp>
        <p:nvSpPr>
          <p:cNvPr id="542" name="Google Shape;542;p85"/>
          <p:cNvSpPr txBox="1"/>
          <p:nvPr/>
        </p:nvSpPr>
        <p:spPr>
          <a:xfrm>
            <a:off x="6638438" y="2963588"/>
            <a:ext cx="1475700" cy="51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300"/>
              </a:spcBef>
              <a:spcAft>
                <a:spcPts val="1100"/>
              </a:spcAft>
              <a:buNone/>
            </a:pPr>
            <a:r>
              <a:rPr lang="en-US" sz="1000" b="1">
                <a:latin typeface="Montserrat"/>
                <a:ea typeface="Montserrat"/>
                <a:cs typeface="Montserrat"/>
                <a:sym typeface="Montserrat"/>
              </a:rPr>
              <a:t>Stay ahead of the competition</a:t>
            </a:r>
            <a:endParaRPr sz="1000" b="1">
              <a:latin typeface="Montserrat"/>
              <a:ea typeface="Montserrat"/>
              <a:cs typeface="Montserrat"/>
              <a:sym typeface="Montserrat"/>
            </a:endParaRPr>
          </a:p>
        </p:txBody>
      </p:sp>
      <p:pic>
        <p:nvPicPr>
          <p:cNvPr id="543" name="Google Shape;543;p85"/>
          <p:cNvPicPr preferRelativeResize="0"/>
          <p:nvPr/>
        </p:nvPicPr>
        <p:blipFill>
          <a:blip r:embed="rId3">
            <a:alphaModFix/>
          </a:blip>
          <a:stretch>
            <a:fillRect/>
          </a:stretch>
        </p:blipFill>
        <p:spPr>
          <a:xfrm>
            <a:off x="1502863" y="2139213"/>
            <a:ext cx="529725" cy="529725"/>
          </a:xfrm>
          <a:prstGeom prst="rect">
            <a:avLst/>
          </a:prstGeom>
          <a:noFill/>
          <a:ln>
            <a:noFill/>
          </a:ln>
        </p:spPr>
      </p:pic>
      <p:pic>
        <p:nvPicPr>
          <p:cNvPr id="544" name="Google Shape;544;p85"/>
          <p:cNvPicPr preferRelativeResize="0"/>
          <p:nvPr/>
        </p:nvPicPr>
        <p:blipFill>
          <a:blip r:embed="rId4">
            <a:alphaModFix/>
          </a:blip>
          <a:stretch>
            <a:fillRect/>
          </a:stretch>
        </p:blipFill>
        <p:spPr>
          <a:xfrm>
            <a:off x="7130563" y="2139225"/>
            <a:ext cx="529725" cy="529725"/>
          </a:xfrm>
          <a:prstGeom prst="rect">
            <a:avLst/>
          </a:prstGeom>
          <a:noFill/>
          <a:ln>
            <a:noFill/>
          </a:ln>
        </p:spPr>
      </p:pic>
      <p:pic>
        <p:nvPicPr>
          <p:cNvPr id="545" name="Google Shape;545;p85"/>
          <p:cNvPicPr preferRelativeResize="0"/>
          <p:nvPr/>
        </p:nvPicPr>
        <p:blipFill>
          <a:blip r:embed="rId5">
            <a:alphaModFix/>
          </a:blip>
          <a:stretch>
            <a:fillRect/>
          </a:stretch>
        </p:blipFill>
        <p:spPr>
          <a:xfrm>
            <a:off x="3493875" y="2139225"/>
            <a:ext cx="529725" cy="529725"/>
          </a:xfrm>
          <a:prstGeom prst="rect">
            <a:avLst/>
          </a:prstGeom>
          <a:noFill/>
          <a:ln>
            <a:noFill/>
          </a:ln>
        </p:spPr>
      </p:pic>
      <p:pic>
        <p:nvPicPr>
          <p:cNvPr id="546" name="Google Shape;546;p85"/>
          <p:cNvPicPr preferRelativeResize="0"/>
          <p:nvPr/>
        </p:nvPicPr>
        <p:blipFill>
          <a:blip r:embed="rId6">
            <a:alphaModFix/>
          </a:blip>
          <a:stretch>
            <a:fillRect/>
          </a:stretch>
        </p:blipFill>
        <p:spPr>
          <a:xfrm>
            <a:off x="5372988" y="2139225"/>
            <a:ext cx="529725" cy="52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6"/>
          <p:cNvSpPr/>
          <p:nvPr/>
        </p:nvSpPr>
        <p:spPr>
          <a:xfrm>
            <a:off x="3379350" y="2164014"/>
            <a:ext cx="2156400" cy="2127600"/>
          </a:xfrm>
          <a:prstGeom prst="ellipse">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sz="1800">
                <a:solidFill>
                  <a:srgbClr val="000000"/>
                </a:solidFill>
              </a:rPr>
              <a:t>Challenges in Data-driven Decision Making &amp; Problem Solving</a:t>
            </a:r>
            <a:endParaRPr sz="1800">
              <a:solidFill>
                <a:srgbClr val="000000"/>
              </a:solidFill>
            </a:endParaRPr>
          </a:p>
        </p:txBody>
      </p:sp>
      <p:grpSp>
        <p:nvGrpSpPr>
          <p:cNvPr id="553" name="Google Shape;553;p86"/>
          <p:cNvGrpSpPr/>
          <p:nvPr/>
        </p:nvGrpSpPr>
        <p:grpSpPr>
          <a:xfrm>
            <a:off x="3581315" y="2365818"/>
            <a:ext cx="1752645" cy="1724398"/>
            <a:chOff x="3648875" y="2071350"/>
            <a:chExt cx="1846250" cy="1846250"/>
          </a:xfrm>
        </p:grpSpPr>
        <p:pic>
          <p:nvPicPr>
            <p:cNvPr id="554" name="Google Shape;554;p86"/>
            <p:cNvPicPr preferRelativeResize="0"/>
            <p:nvPr/>
          </p:nvPicPr>
          <p:blipFill>
            <a:blip r:embed="rId3">
              <a:alphaModFix/>
            </a:blip>
            <a:stretch>
              <a:fillRect/>
            </a:stretch>
          </p:blipFill>
          <p:spPr>
            <a:xfrm>
              <a:off x="3648875" y="2071350"/>
              <a:ext cx="1846250" cy="1846250"/>
            </a:xfrm>
            <a:prstGeom prst="rect">
              <a:avLst/>
            </a:prstGeom>
            <a:noFill/>
            <a:ln>
              <a:noFill/>
            </a:ln>
          </p:spPr>
        </p:pic>
        <p:sp>
          <p:nvSpPr>
            <p:cNvPr id="555" name="Google Shape;555;p86"/>
            <p:cNvSpPr txBox="1"/>
            <p:nvPr/>
          </p:nvSpPr>
          <p:spPr>
            <a:xfrm>
              <a:off x="4346400" y="2686400"/>
              <a:ext cx="451200" cy="52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Trebuchet MS"/>
                  <a:ea typeface="Trebuchet MS"/>
                  <a:cs typeface="Trebuchet MS"/>
                  <a:sym typeface="Trebuchet MS"/>
                </a:rPr>
                <a:t>!</a:t>
              </a:r>
              <a:endParaRPr sz="1600" b="1">
                <a:latin typeface="Trebuchet MS"/>
                <a:ea typeface="Trebuchet MS"/>
                <a:cs typeface="Trebuchet MS"/>
                <a:sym typeface="Trebuchet MS"/>
              </a:endParaRPr>
            </a:p>
          </p:txBody>
        </p:sp>
      </p:grpSp>
      <p:grpSp>
        <p:nvGrpSpPr>
          <p:cNvPr id="556" name="Google Shape;556;p86"/>
          <p:cNvGrpSpPr/>
          <p:nvPr/>
        </p:nvGrpSpPr>
        <p:grpSpPr>
          <a:xfrm>
            <a:off x="5141829" y="3634142"/>
            <a:ext cx="632700" cy="615000"/>
            <a:chOff x="4222779" y="3476167"/>
            <a:chExt cx="632700" cy="615000"/>
          </a:xfrm>
        </p:grpSpPr>
        <p:sp>
          <p:nvSpPr>
            <p:cNvPr id="557" name="Google Shape;557;p86"/>
            <p:cNvSpPr/>
            <p:nvPr/>
          </p:nvSpPr>
          <p:spPr>
            <a:xfrm>
              <a:off x="4222779" y="3476167"/>
              <a:ext cx="632700" cy="615000"/>
            </a:xfrm>
            <a:prstGeom prst="ellipse">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8" name="Google Shape;558;p86"/>
            <p:cNvPicPr preferRelativeResize="0"/>
            <p:nvPr/>
          </p:nvPicPr>
          <p:blipFill>
            <a:blip r:embed="rId4">
              <a:alphaModFix/>
            </a:blip>
            <a:stretch>
              <a:fillRect/>
            </a:stretch>
          </p:blipFill>
          <p:spPr>
            <a:xfrm>
              <a:off x="4383288" y="3623866"/>
              <a:ext cx="311652" cy="319555"/>
            </a:xfrm>
            <a:prstGeom prst="rect">
              <a:avLst/>
            </a:prstGeom>
            <a:noFill/>
            <a:ln>
              <a:noFill/>
            </a:ln>
          </p:spPr>
        </p:pic>
      </p:grpSp>
      <p:grpSp>
        <p:nvGrpSpPr>
          <p:cNvPr id="559" name="Google Shape;559;p86"/>
          <p:cNvGrpSpPr/>
          <p:nvPr/>
        </p:nvGrpSpPr>
        <p:grpSpPr>
          <a:xfrm>
            <a:off x="3140736" y="2204703"/>
            <a:ext cx="632700" cy="615000"/>
            <a:chOff x="4458936" y="2719803"/>
            <a:chExt cx="632700" cy="615000"/>
          </a:xfrm>
        </p:grpSpPr>
        <p:sp>
          <p:nvSpPr>
            <p:cNvPr id="560" name="Google Shape;560;p86"/>
            <p:cNvSpPr/>
            <p:nvPr/>
          </p:nvSpPr>
          <p:spPr>
            <a:xfrm>
              <a:off x="4458936" y="2719803"/>
              <a:ext cx="632700" cy="615000"/>
            </a:xfrm>
            <a:prstGeom prst="ellipse">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1" name="Google Shape;561;p86"/>
            <p:cNvPicPr preferRelativeResize="0"/>
            <p:nvPr/>
          </p:nvPicPr>
          <p:blipFill>
            <a:blip r:embed="rId5">
              <a:alphaModFix/>
            </a:blip>
            <a:stretch>
              <a:fillRect/>
            </a:stretch>
          </p:blipFill>
          <p:spPr>
            <a:xfrm>
              <a:off x="4639948" y="2887881"/>
              <a:ext cx="311652" cy="319543"/>
            </a:xfrm>
            <a:prstGeom prst="rect">
              <a:avLst/>
            </a:prstGeom>
            <a:noFill/>
            <a:ln>
              <a:noFill/>
            </a:ln>
          </p:spPr>
        </p:pic>
      </p:grpSp>
      <p:grpSp>
        <p:nvGrpSpPr>
          <p:cNvPr id="562" name="Google Shape;562;p86"/>
          <p:cNvGrpSpPr/>
          <p:nvPr/>
        </p:nvGrpSpPr>
        <p:grpSpPr>
          <a:xfrm>
            <a:off x="4141284" y="1753025"/>
            <a:ext cx="632700" cy="615000"/>
            <a:chOff x="3543997" y="1561675"/>
            <a:chExt cx="632700" cy="615000"/>
          </a:xfrm>
        </p:grpSpPr>
        <p:sp>
          <p:nvSpPr>
            <p:cNvPr id="563" name="Google Shape;563;p86"/>
            <p:cNvSpPr/>
            <p:nvPr/>
          </p:nvSpPr>
          <p:spPr>
            <a:xfrm>
              <a:off x="3543997" y="1561675"/>
              <a:ext cx="632700" cy="615000"/>
            </a:xfrm>
            <a:prstGeom prst="ellipse">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4" name="Google Shape;564;p86"/>
            <p:cNvPicPr preferRelativeResize="0"/>
            <p:nvPr/>
          </p:nvPicPr>
          <p:blipFill>
            <a:blip r:embed="rId6">
              <a:alphaModFix/>
            </a:blip>
            <a:stretch>
              <a:fillRect/>
            </a:stretch>
          </p:blipFill>
          <p:spPr>
            <a:xfrm>
              <a:off x="3704525" y="1709400"/>
              <a:ext cx="311652" cy="319543"/>
            </a:xfrm>
            <a:prstGeom prst="rect">
              <a:avLst/>
            </a:prstGeom>
            <a:noFill/>
            <a:ln>
              <a:noFill/>
            </a:ln>
          </p:spPr>
        </p:pic>
      </p:grpSp>
      <p:grpSp>
        <p:nvGrpSpPr>
          <p:cNvPr id="565" name="Google Shape;565;p86"/>
          <p:cNvGrpSpPr/>
          <p:nvPr/>
        </p:nvGrpSpPr>
        <p:grpSpPr>
          <a:xfrm>
            <a:off x="5141829" y="2204688"/>
            <a:ext cx="632700" cy="615000"/>
            <a:chOff x="4222779" y="2004113"/>
            <a:chExt cx="632700" cy="615000"/>
          </a:xfrm>
        </p:grpSpPr>
        <p:sp>
          <p:nvSpPr>
            <p:cNvPr id="566" name="Google Shape;566;p86"/>
            <p:cNvSpPr/>
            <p:nvPr/>
          </p:nvSpPr>
          <p:spPr>
            <a:xfrm>
              <a:off x="4222779" y="2004113"/>
              <a:ext cx="632700" cy="615000"/>
            </a:xfrm>
            <a:prstGeom prst="ellipse">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7" name="Google Shape;567;p86"/>
            <p:cNvPicPr preferRelativeResize="0"/>
            <p:nvPr/>
          </p:nvPicPr>
          <p:blipFill>
            <a:blip r:embed="rId7">
              <a:alphaModFix/>
            </a:blip>
            <a:stretch>
              <a:fillRect/>
            </a:stretch>
          </p:blipFill>
          <p:spPr>
            <a:xfrm>
              <a:off x="4383295" y="2151850"/>
              <a:ext cx="311652" cy="319572"/>
            </a:xfrm>
            <a:prstGeom prst="rect">
              <a:avLst/>
            </a:prstGeom>
            <a:noFill/>
            <a:ln>
              <a:noFill/>
            </a:ln>
          </p:spPr>
        </p:pic>
      </p:grpSp>
      <p:grpSp>
        <p:nvGrpSpPr>
          <p:cNvPr id="568" name="Google Shape;568;p86"/>
          <p:cNvGrpSpPr/>
          <p:nvPr/>
        </p:nvGrpSpPr>
        <p:grpSpPr>
          <a:xfrm>
            <a:off x="3140722" y="3634140"/>
            <a:ext cx="632700" cy="615000"/>
            <a:chOff x="3543997" y="3889465"/>
            <a:chExt cx="632700" cy="615000"/>
          </a:xfrm>
        </p:grpSpPr>
        <p:sp>
          <p:nvSpPr>
            <p:cNvPr id="569" name="Google Shape;569;p86"/>
            <p:cNvSpPr/>
            <p:nvPr/>
          </p:nvSpPr>
          <p:spPr>
            <a:xfrm>
              <a:off x="3543997" y="3889465"/>
              <a:ext cx="632700" cy="615000"/>
            </a:xfrm>
            <a:prstGeom prst="ellipse">
              <a:avLst/>
            </a:prstGeom>
            <a:solidFill>
              <a:srgbClr val="FFFFFF"/>
            </a:solid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0" name="Google Shape;570;p86"/>
            <p:cNvPicPr preferRelativeResize="0"/>
            <p:nvPr/>
          </p:nvPicPr>
          <p:blipFill>
            <a:blip r:embed="rId8">
              <a:alphaModFix/>
            </a:blip>
            <a:stretch>
              <a:fillRect/>
            </a:stretch>
          </p:blipFill>
          <p:spPr>
            <a:xfrm>
              <a:off x="3704526" y="4037215"/>
              <a:ext cx="311631" cy="319523"/>
            </a:xfrm>
            <a:prstGeom prst="rect">
              <a:avLst/>
            </a:prstGeom>
            <a:noFill/>
            <a:ln>
              <a:noFill/>
            </a:ln>
          </p:spPr>
        </p:pic>
      </p:grpSp>
      <p:sp>
        <p:nvSpPr>
          <p:cNvPr id="571" name="Google Shape;571;p86"/>
          <p:cNvSpPr txBox="1"/>
          <p:nvPr/>
        </p:nvSpPr>
        <p:spPr>
          <a:xfrm>
            <a:off x="3845188" y="1344700"/>
            <a:ext cx="1224900" cy="35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accent3"/>
                </a:solidFill>
                <a:latin typeface="Montserrat"/>
                <a:ea typeface="Montserrat"/>
                <a:cs typeface="Montserrat"/>
                <a:sym typeface="Montserrat"/>
              </a:rPr>
              <a:t>Data Quality</a:t>
            </a:r>
            <a:endParaRPr sz="1000" b="1">
              <a:solidFill>
                <a:schemeClr val="accent3"/>
              </a:solidFill>
              <a:latin typeface="Montserrat"/>
              <a:ea typeface="Montserrat"/>
              <a:cs typeface="Montserrat"/>
              <a:sym typeface="Montserrat"/>
            </a:endParaRPr>
          </a:p>
        </p:txBody>
      </p:sp>
      <p:sp>
        <p:nvSpPr>
          <p:cNvPr id="572" name="Google Shape;572;p86"/>
          <p:cNvSpPr txBox="1"/>
          <p:nvPr/>
        </p:nvSpPr>
        <p:spPr>
          <a:xfrm>
            <a:off x="5850150" y="2336725"/>
            <a:ext cx="1551900" cy="35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b="1">
                <a:solidFill>
                  <a:schemeClr val="accent3"/>
                </a:solidFill>
                <a:latin typeface="Montserrat"/>
                <a:ea typeface="Montserrat"/>
                <a:cs typeface="Montserrat"/>
                <a:sym typeface="Montserrat"/>
              </a:rPr>
              <a:t>Data Availability</a:t>
            </a:r>
            <a:endParaRPr sz="1000" b="1">
              <a:solidFill>
                <a:schemeClr val="accent3"/>
              </a:solidFill>
              <a:latin typeface="Montserrat"/>
              <a:ea typeface="Montserrat"/>
              <a:cs typeface="Montserrat"/>
              <a:sym typeface="Montserrat"/>
            </a:endParaRPr>
          </a:p>
        </p:txBody>
      </p:sp>
      <p:sp>
        <p:nvSpPr>
          <p:cNvPr id="573" name="Google Shape;573;p86"/>
          <p:cNvSpPr txBox="1"/>
          <p:nvPr/>
        </p:nvSpPr>
        <p:spPr>
          <a:xfrm>
            <a:off x="1741950" y="2322050"/>
            <a:ext cx="1323000" cy="35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000" b="1">
                <a:solidFill>
                  <a:schemeClr val="accent3"/>
                </a:solidFill>
                <a:latin typeface="Montserrat"/>
                <a:ea typeface="Montserrat"/>
                <a:cs typeface="Montserrat"/>
                <a:sym typeface="Montserrat"/>
              </a:rPr>
              <a:t>Data Bias</a:t>
            </a:r>
            <a:endParaRPr sz="1000" b="1">
              <a:solidFill>
                <a:schemeClr val="accent3"/>
              </a:solidFill>
              <a:latin typeface="Montserrat"/>
              <a:ea typeface="Montserrat"/>
              <a:cs typeface="Montserrat"/>
              <a:sym typeface="Montserrat"/>
            </a:endParaRPr>
          </a:p>
        </p:txBody>
      </p:sp>
      <p:sp>
        <p:nvSpPr>
          <p:cNvPr id="574" name="Google Shape;574;p86"/>
          <p:cNvSpPr txBox="1"/>
          <p:nvPr/>
        </p:nvSpPr>
        <p:spPr>
          <a:xfrm>
            <a:off x="1741950" y="3766150"/>
            <a:ext cx="1323000" cy="35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000" b="1">
                <a:solidFill>
                  <a:schemeClr val="accent3"/>
                </a:solidFill>
                <a:latin typeface="Montserrat"/>
                <a:ea typeface="Montserrat"/>
                <a:cs typeface="Montserrat"/>
                <a:sym typeface="Montserrat"/>
              </a:rPr>
              <a:t>Data Security</a:t>
            </a:r>
            <a:endParaRPr sz="1000" b="1">
              <a:solidFill>
                <a:schemeClr val="accent3"/>
              </a:solidFill>
              <a:latin typeface="Montserrat"/>
              <a:ea typeface="Montserrat"/>
              <a:cs typeface="Montserrat"/>
              <a:sym typeface="Montserrat"/>
            </a:endParaRPr>
          </a:p>
        </p:txBody>
      </p:sp>
      <p:sp>
        <p:nvSpPr>
          <p:cNvPr id="575" name="Google Shape;575;p86"/>
          <p:cNvSpPr txBox="1"/>
          <p:nvPr/>
        </p:nvSpPr>
        <p:spPr>
          <a:xfrm>
            <a:off x="5850150" y="3795500"/>
            <a:ext cx="1551900" cy="35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b="1">
                <a:solidFill>
                  <a:schemeClr val="accent3"/>
                </a:solidFill>
                <a:latin typeface="Montserrat"/>
                <a:ea typeface="Montserrat"/>
                <a:cs typeface="Montserrat"/>
                <a:sym typeface="Montserrat"/>
              </a:rPr>
              <a:t>Data Interpretation</a:t>
            </a:r>
            <a:endParaRPr sz="1000" b="1">
              <a:solidFill>
                <a:schemeClr val="accent3"/>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cxnSp>
        <p:nvCxnSpPr>
          <p:cNvPr id="580" name="Google Shape;580;p87"/>
          <p:cNvCxnSpPr>
            <a:stCxn id="581" idx="0"/>
          </p:cNvCxnSpPr>
          <p:nvPr/>
        </p:nvCxnSpPr>
        <p:spPr>
          <a:xfrm rot="10800000">
            <a:off x="1646750" y="2924850"/>
            <a:ext cx="0" cy="1305900"/>
          </a:xfrm>
          <a:prstGeom prst="straightConnector1">
            <a:avLst/>
          </a:prstGeom>
          <a:noFill/>
          <a:ln w="9525" cap="flat" cmpd="sng">
            <a:solidFill>
              <a:srgbClr val="000000"/>
            </a:solidFill>
            <a:prstDash val="dot"/>
            <a:round/>
            <a:headEnd type="none" w="med" len="med"/>
            <a:tailEnd type="none" w="med" len="med"/>
          </a:ln>
        </p:spPr>
      </p:cxnSp>
      <p:sp>
        <p:nvSpPr>
          <p:cNvPr id="582" name="Google Shape;582;p87"/>
          <p:cNvSpPr/>
          <p:nvPr/>
        </p:nvSpPr>
        <p:spPr>
          <a:xfrm>
            <a:off x="1554350" y="3180675"/>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7"/>
          <p:cNvSpPr/>
          <p:nvPr/>
        </p:nvSpPr>
        <p:spPr>
          <a:xfrm>
            <a:off x="1554350" y="3530700"/>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7"/>
          <p:cNvSpPr/>
          <p:nvPr/>
        </p:nvSpPr>
        <p:spPr>
          <a:xfrm>
            <a:off x="1554350" y="3880725"/>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7"/>
          <p:cNvSpPr/>
          <p:nvPr/>
        </p:nvSpPr>
        <p:spPr>
          <a:xfrm>
            <a:off x="1554350" y="4230750"/>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 name="Google Shape;585;p87"/>
          <p:cNvCxnSpPr>
            <a:stCxn id="586" idx="4"/>
            <a:endCxn id="587" idx="0"/>
          </p:cNvCxnSpPr>
          <p:nvPr/>
        </p:nvCxnSpPr>
        <p:spPr>
          <a:xfrm>
            <a:off x="7407535" y="2924785"/>
            <a:ext cx="0" cy="955800"/>
          </a:xfrm>
          <a:prstGeom prst="straightConnector1">
            <a:avLst/>
          </a:prstGeom>
          <a:noFill/>
          <a:ln w="9525" cap="flat" cmpd="sng">
            <a:solidFill>
              <a:srgbClr val="000000"/>
            </a:solidFill>
            <a:prstDash val="dot"/>
            <a:round/>
            <a:headEnd type="none" w="med" len="med"/>
            <a:tailEnd type="none" w="med" len="med"/>
          </a:ln>
        </p:spPr>
      </p:cxnSp>
      <p:cxnSp>
        <p:nvCxnSpPr>
          <p:cNvPr id="588" name="Google Shape;588;p87"/>
          <p:cNvCxnSpPr>
            <a:stCxn id="589" idx="4"/>
          </p:cNvCxnSpPr>
          <p:nvPr/>
        </p:nvCxnSpPr>
        <p:spPr>
          <a:xfrm>
            <a:off x="5569710" y="2924785"/>
            <a:ext cx="0" cy="1300200"/>
          </a:xfrm>
          <a:prstGeom prst="straightConnector1">
            <a:avLst/>
          </a:prstGeom>
          <a:noFill/>
          <a:ln w="9525" cap="flat" cmpd="sng">
            <a:solidFill>
              <a:srgbClr val="000000"/>
            </a:solidFill>
            <a:prstDash val="dot"/>
            <a:round/>
            <a:headEnd type="none" w="med" len="med"/>
            <a:tailEnd type="none" w="med" len="med"/>
          </a:ln>
        </p:spPr>
      </p:cxnSp>
      <p:cxnSp>
        <p:nvCxnSpPr>
          <p:cNvPr id="590" name="Google Shape;590;p87"/>
          <p:cNvCxnSpPr>
            <a:stCxn id="591" idx="0"/>
            <a:endCxn id="592" idx="4"/>
          </p:cNvCxnSpPr>
          <p:nvPr/>
        </p:nvCxnSpPr>
        <p:spPr>
          <a:xfrm rot="10800000">
            <a:off x="3579475" y="2924850"/>
            <a:ext cx="0" cy="1305900"/>
          </a:xfrm>
          <a:prstGeom prst="straightConnector1">
            <a:avLst/>
          </a:prstGeom>
          <a:noFill/>
          <a:ln w="9525" cap="flat" cmpd="sng">
            <a:solidFill>
              <a:srgbClr val="000000"/>
            </a:solidFill>
            <a:prstDash val="dot"/>
            <a:round/>
            <a:headEnd type="none" w="med" len="med"/>
            <a:tailEnd type="none" w="med" len="med"/>
          </a:ln>
        </p:spPr>
      </p:cxnSp>
      <p:cxnSp>
        <p:nvCxnSpPr>
          <p:cNvPr id="593" name="Google Shape;593;p87"/>
          <p:cNvCxnSpPr>
            <a:stCxn id="594" idx="6"/>
            <a:endCxn id="586" idx="2"/>
          </p:cNvCxnSpPr>
          <p:nvPr/>
        </p:nvCxnSpPr>
        <p:spPr>
          <a:xfrm rot="10800000" flipH="1">
            <a:off x="2107160" y="2498647"/>
            <a:ext cx="4856100" cy="21900"/>
          </a:xfrm>
          <a:prstGeom prst="straightConnector1">
            <a:avLst/>
          </a:prstGeom>
          <a:noFill/>
          <a:ln w="9525" cap="flat" cmpd="sng">
            <a:solidFill>
              <a:srgbClr val="000000"/>
            </a:solidFill>
            <a:prstDash val="dot"/>
            <a:round/>
            <a:headEnd type="none" w="med" len="med"/>
            <a:tailEnd type="none" w="med" len="med"/>
          </a:ln>
        </p:spPr>
      </p:cxnSp>
      <p:sp>
        <p:nvSpPr>
          <p:cNvPr id="595" name="Google Shape;595;p8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rgbClr val="000000"/>
                </a:solidFill>
              </a:rPr>
              <a:t>Data Sources and their Characteristics</a:t>
            </a:r>
            <a:endParaRPr sz="1800">
              <a:solidFill>
                <a:srgbClr val="000000"/>
              </a:solidFill>
            </a:endParaRPr>
          </a:p>
        </p:txBody>
      </p:sp>
      <p:sp>
        <p:nvSpPr>
          <p:cNvPr id="594" name="Google Shape;594;p87"/>
          <p:cNvSpPr/>
          <p:nvPr/>
        </p:nvSpPr>
        <p:spPr>
          <a:xfrm>
            <a:off x="1218560" y="2094397"/>
            <a:ext cx="888600" cy="852300"/>
          </a:xfrm>
          <a:prstGeom prst="ellipse">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7"/>
          <p:cNvSpPr/>
          <p:nvPr/>
        </p:nvSpPr>
        <p:spPr>
          <a:xfrm>
            <a:off x="1292160" y="2094397"/>
            <a:ext cx="888600" cy="852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7"/>
          <p:cNvSpPr/>
          <p:nvPr/>
        </p:nvSpPr>
        <p:spPr>
          <a:xfrm>
            <a:off x="3135185" y="2072485"/>
            <a:ext cx="888600" cy="852300"/>
          </a:xfrm>
          <a:prstGeom prst="ellipse">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7"/>
          <p:cNvSpPr/>
          <p:nvPr/>
        </p:nvSpPr>
        <p:spPr>
          <a:xfrm>
            <a:off x="3208785" y="2094410"/>
            <a:ext cx="888600" cy="852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7"/>
          <p:cNvSpPr/>
          <p:nvPr/>
        </p:nvSpPr>
        <p:spPr>
          <a:xfrm>
            <a:off x="5125410" y="2072485"/>
            <a:ext cx="888600" cy="852300"/>
          </a:xfrm>
          <a:prstGeom prst="ellipse">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7"/>
          <p:cNvSpPr/>
          <p:nvPr/>
        </p:nvSpPr>
        <p:spPr>
          <a:xfrm>
            <a:off x="5199010" y="2094410"/>
            <a:ext cx="888600" cy="852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7"/>
          <p:cNvSpPr/>
          <p:nvPr/>
        </p:nvSpPr>
        <p:spPr>
          <a:xfrm>
            <a:off x="6963235" y="2072485"/>
            <a:ext cx="888600" cy="852300"/>
          </a:xfrm>
          <a:prstGeom prst="ellipse">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7"/>
          <p:cNvSpPr/>
          <p:nvPr/>
        </p:nvSpPr>
        <p:spPr>
          <a:xfrm>
            <a:off x="7042035" y="2072485"/>
            <a:ext cx="888600" cy="852300"/>
          </a:xfrm>
          <a:prstGeom prst="ellipse">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7"/>
          <p:cNvSpPr/>
          <p:nvPr/>
        </p:nvSpPr>
        <p:spPr>
          <a:xfrm>
            <a:off x="3487075" y="3180675"/>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7"/>
          <p:cNvSpPr/>
          <p:nvPr/>
        </p:nvSpPr>
        <p:spPr>
          <a:xfrm>
            <a:off x="3487075" y="3530700"/>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7"/>
          <p:cNvSpPr/>
          <p:nvPr/>
        </p:nvSpPr>
        <p:spPr>
          <a:xfrm>
            <a:off x="3487075" y="3880725"/>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7"/>
          <p:cNvSpPr/>
          <p:nvPr/>
        </p:nvSpPr>
        <p:spPr>
          <a:xfrm>
            <a:off x="3487075" y="4230750"/>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7"/>
          <p:cNvSpPr/>
          <p:nvPr/>
        </p:nvSpPr>
        <p:spPr>
          <a:xfrm>
            <a:off x="5474700" y="3180675"/>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7"/>
          <p:cNvSpPr/>
          <p:nvPr/>
        </p:nvSpPr>
        <p:spPr>
          <a:xfrm>
            <a:off x="5474700" y="3530700"/>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7"/>
          <p:cNvSpPr/>
          <p:nvPr/>
        </p:nvSpPr>
        <p:spPr>
          <a:xfrm>
            <a:off x="5477300" y="3880725"/>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7"/>
          <p:cNvSpPr/>
          <p:nvPr/>
        </p:nvSpPr>
        <p:spPr>
          <a:xfrm>
            <a:off x="7315125" y="3180675"/>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7"/>
          <p:cNvSpPr/>
          <p:nvPr/>
        </p:nvSpPr>
        <p:spPr>
          <a:xfrm>
            <a:off x="7315125" y="3530700"/>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7"/>
          <p:cNvSpPr/>
          <p:nvPr/>
        </p:nvSpPr>
        <p:spPr>
          <a:xfrm>
            <a:off x="7315125" y="3880725"/>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7"/>
          <p:cNvSpPr txBox="1"/>
          <p:nvPr/>
        </p:nvSpPr>
        <p:spPr>
          <a:xfrm>
            <a:off x="1371050" y="2169550"/>
            <a:ext cx="7308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chemeClr val="accent1"/>
                </a:solidFill>
                <a:latin typeface="Montserrat"/>
                <a:ea typeface="Montserrat"/>
                <a:cs typeface="Montserrat"/>
                <a:sym typeface="Montserrat"/>
              </a:rPr>
              <a:t>Internal Data</a:t>
            </a:r>
            <a:endParaRPr sz="900" b="1">
              <a:solidFill>
                <a:schemeClr val="accent1"/>
              </a:solidFill>
              <a:latin typeface="Montserrat"/>
              <a:ea typeface="Montserrat"/>
              <a:cs typeface="Montserrat"/>
              <a:sym typeface="Montserrat"/>
            </a:endParaRPr>
          </a:p>
        </p:txBody>
      </p:sp>
      <p:sp>
        <p:nvSpPr>
          <p:cNvPr id="609" name="Google Shape;609;p87"/>
          <p:cNvSpPr txBox="1"/>
          <p:nvPr/>
        </p:nvSpPr>
        <p:spPr>
          <a:xfrm>
            <a:off x="3287675" y="2169550"/>
            <a:ext cx="7308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chemeClr val="accent1"/>
                </a:solidFill>
                <a:latin typeface="Montserrat"/>
                <a:ea typeface="Montserrat"/>
                <a:cs typeface="Montserrat"/>
                <a:sym typeface="Montserrat"/>
              </a:rPr>
              <a:t>External Data</a:t>
            </a:r>
            <a:endParaRPr sz="900" b="1">
              <a:solidFill>
                <a:schemeClr val="accent1"/>
              </a:solidFill>
              <a:latin typeface="Montserrat"/>
              <a:ea typeface="Montserrat"/>
              <a:cs typeface="Montserrat"/>
              <a:sym typeface="Montserrat"/>
            </a:endParaRPr>
          </a:p>
        </p:txBody>
      </p:sp>
      <p:sp>
        <p:nvSpPr>
          <p:cNvPr id="610" name="Google Shape;610;p87"/>
          <p:cNvSpPr txBox="1"/>
          <p:nvPr/>
        </p:nvSpPr>
        <p:spPr>
          <a:xfrm>
            <a:off x="5277900" y="2169550"/>
            <a:ext cx="7308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chemeClr val="accent1"/>
                </a:solidFill>
                <a:latin typeface="Montserrat"/>
                <a:ea typeface="Montserrat"/>
                <a:cs typeface="Montserrat"/>
                <a:sym typeface="Montserrat"/>
              </a:rPr>
              <a:t>Machine Data</a:t>
            </a:r>
            <a:endParaRPr sz="900" b="1">
              <a:solidFill>
                <a:schemeClr val="accent1"/>
              </a:solidFill>
              <a:latin typeface="Montserrat"/>
              <a:ea typeface="Montserrat"/>
              <a:cs typeface="Montserrat"/>
              <a:sym typeface="Montserrat"/>
            </a:endParaRPr>
          </a:p>
        </p:txBody>
      </p:sp>
      <p:sp>
        <p:nvSpPr>
          <p:cNvPr id="611" name="Google Shape;611;p87"/>
          <p:cNvSpPr txBox="1"/>
          <p:nvPr/>
        </p:nvSpPr>
        <p:spPr>
          <a:xfrm>
            <a:off x="7115625" y="2147625"/>
            <a:ext cx="730800" cy="7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chemeClr val="accent1"/>
                </a:solidFill>
                <a:latin typeface="Montserrat"/>
                <a:ea typeface="Montserrat"/>
                <a:cs typeface="Montserrat"/>
                <a:sym typeface="Montserrat"/>
              </a:rPr>
              <a:t>Human Data</a:t>
            </a:r>
            <a:endParaRPr sz="900" b="1">
              <a:solidFill>
                <a:schemeClr val="accent1"/>
              </a:solidFill>
              <a:latin typeface="Montserrat"/>
              <a:ea typeface="Montserrat"/>
              <a:cs typeface="Montserrat"/>
              <a:sym typeface="Montserrat"/>
            </a:endParaRPr>
          </a:p>
        </p:txBody>
      </p:sp>
      <p:sp>
        <p:nvSpPr>
          <p:cNvPr id="612" name="Google Shape;612;p87"/>
          <p:cNvSpPr txBox="1"/>
          <p:nvPr/>
        </p:nvSpPr>
        <p:spPr>
          <a:xfrm>
            <a:off x="810800" y="1611825"/>
            <a:ext cx="16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 i="1">
                <a:latin typeface="Montserrat"/>
                <a:ea typeface="Montserrat"/>
                <a:cs typeface="Montserrat"/>
                <a:sym typeface="Montserrat"/>
              </a:rPr>
              <a:t>Data that is generated or collected within an organization</a:t>
            </a:r>
            <a:endParaRPr sz="700" i="1">
              <a:latin typeface="Montserrat"/>
              <a:ea typeface="Montserrat"/>
              <a:cs typeface="Montserrat"/>
              <a:sym typeface="Montserrat"/>
            </a:endParaRPr>
          </a:p>
        </p:txBody>
      </p:sp>
      <p:sp>
        <p:nvSpPr>
          <p:cNvPr id="613" name="Google Shape;613;p87"/>
          <p:cNvSpPr txBox="1"/>
          <p:nvPr/>
        </p:nvSpPr>
        <p:spPr>
          <a:xfrm>
            <a:off x="2743525" y="1611825"/>
            <a:ext cx="16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 i="1">
                <a:latin typeface="Montserrat"/>
                <a:ea typeface="Montserrat"/>
                <a:cs typeface="Montserrat"/>
                <a:sym typeface="Montserrat"/>
              </a:rPr>
              <a:t>Data that is collected from outside of an organization</a:t>
            </a:r>
            <a:endParaRPr sz="700" i="1">
              <a:latin typeface="Montserrat"/>
              <a:ea typeface="Montserrat"/>
              <a:cs typeface="Montserrat"/>
              <a:sym typeface="Montserrat"/>
            </a:endParaRPr>
          </a:p>
        </p:txBody>
      </p:sp>
      <p:sp>
        <p:nvSpPr>
          <p:cNvPr id="614" name="Google Shape;614;p87"/>
          <p:cNvSpPr txBox="1"/>
          <p:nvPr/>
        </p:nvSpPr>
        <p:spPr>
          <a:xfrm>
            <a:off x="4676250" y="1611825"/>
            <a:ext cx="16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 i="1">
                <a:latin typeface="Montserrat"/>
                <a:ea typeface="Montserrat"/>
                <a:cs typeface="Montserrat"/>
                <a:sym typeface="Montserrat"/>
              </a:rPr>
              <a:t>Data that is generated by machines</a:t>
            </a:r>
            <a:endParaRPr sz="700" i="1">
              <a:latin typeface="Montserrat"/>
              <a:ea typeface="Montserrat"/>
              <a:cs typeface="Montserrat"/>
              <a:sym typeface="Montserrat"/>
            </a:endParaRPr>
          </a:p>
        </p:txBody>
      </p:sp>
      <p:sp>
        <p:nvSpPr>
          <p:cNvPr id="615" name="Google Shape;615;p87"/>
          <p:cNvSpPr txBox="1"/>
          <p:nvPr/>
        </p:nvSpPr>
        <p:spPr>
          <a:xfrm>
            <a:off x="6571575" y="1611825"/>
            <a:ext cx="16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 i="1">
                <a:latin typeface="Montserrat"/>
                <a:ea typeface="Montserrat"/>
                <a:cs typeface="Montserrat"/>
                <a:sym typeface="Montserrat"/>
              </a:rPr>
              <a:t>Data that is collected from the humans</a:t>
            </a:r>
            <a:endParaRPr sz="700" i="1">
              <a:latin typeface="Montserrat"/>
              <a:ea typeface="Montserrat"/>
              <a:cs typeface="Montserrat"/>
              <a:sym typeface="Montserrat"/>
            </a:endParaRPr>
          </a:p>
        </p:txBody>
      </p:sp>
      <p:sp>
        <p:nvSpPr>
          <p:cNvPr id="616" name="Google Shape;616;p87"/>
          <p:cNvSpPr txBox="1"/>
          <p:nvPr/>
        </p:nvSpPr>
        <p:spPr>
          <a:xfrm>
            <a:off x="1777150" y="3123525"/>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Customer  Records</a:t>
            </a:r>
            <a:endParaRPr sz="800" b="1">
              <a:latin typeface="Montserrat"/>
              <a:ea typeface="Montserrat"/>
              <a:cs typeface="Montserrat"/>
              <a:sym typeface="Montserrat"/>
            </a:endParaRPr>
          </a:p>
        </p:txBody>
      </p:sp>
      <p:sp>
        <p:nvSpPr>
          <p:cNvPr id="617" name="Google Shape;617;p87"/>
          <p:cNvSpPr txBox="1"/>
          <p:nvPr/>
        </p:nvSpPr>
        <p:spPr>
          <a:xfrm>
            <a:off x="1777163" y="3473550"/>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Financial Data</a:t>
            </a:r>
            <a:endParaRPr sz="800" b="1">
              <a:latin typeface="Montserrat"/>
              <a:ea typeface="Montserrat"/>
              <a:cs typeface="Montserrat"/>
              <a:sym typeface="Montserrat"/>
            </a:endParaRPr>
          </a:p>
        </p:txBody>
      </p:sp>
      <p:sp>
        <p:nvSpPr>
          <p:cNvPr id="618" name="Google Shape;618;p87"/>
          <p:cNvSpPr txBox="1"/>
          <p:nvPr/>
        </p:nvSpPr>
        <p:spPr>
          <a:xfrm>
            <a:off x="1777150" y="3823575"/>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Product Data</a:t>
            </a:r>
            <a:endParaRPr sz="800" b="1">
              <a:latin typeface="Montserrat"/>
              <a:ea typeface="Montserrat"/>
              <a:cs typeface="Montserrat"/>
              <a:sym typeface="Montserrat"/>
            </a:endParaRPr>
          </a:p>
        </p:txBody>
      </p:sp>
      <p:sp>
        <p:nvSpPr>
          <p:cNvPr id="619" name="Google Shape;619;p87"/>
          <p:cNvSpPr txBox="1"/>
          <p:nvPr/>
        </p:nvSpPr>
        <p:spPr>
          <a:xfrm>
            <a:off x="1777163" y="4173600"/>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Operational Data</a:t>
            </a:r>
            <a:endParaRPr sz="800" b="1">
              <a:latin typeface="Montserrat"/>
              <a:ea typeface="Montserrat"/>
              <a:cs typeface="Montserrat"/>
              <a:sym typeface="Montserrat"/>
            </a:endParaRPr>
          </a:p>
        </p:txBody>
      </p:sp>
      <p:sp>
        <p:nvSpPr>
          <p:cNvPr id="620" name="Google Shape;620;p87"/>
          <p:cNvSpPr txBox="1"/>
          <p:nvPr/>
        </p:nvSpPr>
        <p:spPr>
          <a:xfrm>
            <a:off x="3691138" y="3123525"/>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Market Data</a:t>
            </a:r>
            <a:endParaRPr sz="800" b="1">
              <a:latin typeface="Montserrat"/>
              <a:ea typeface="Montserrat"/>
              <a:cs typeface="Montserrat"/>
              <a:sym typeface="Montserrat"/>
            </a:endParaRPr>
          </a:p>
        </p:txBody>
      </p:sp>
      <p:sp>
        <p:nvSpPr>
          <p:cNvPr id="621" name="Google Shape;621;p87"/>
          <p:cNvSpPr txBox="1"/>
          <p:nvPr/>
        </p:nvSpPr>
        <p:spPr>
          <a:xfrm>
            <a:off x="3691138" y="3473550"/>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Social Media Data</a:t>
            </a:r>
            <a:endParaRPr sz="800" b="1">
              <a:latin typeface="Montserrat"/>
              <a:ea typeface="Montserrat"/>
              <a:cs typeface="Montserrat"/>
              <a:sym typeface="Montserrat"/>
            </a:endParaRPr>
          </a:p>
        </p:txBody>
      </p:sp>
      <p:sp>
        <p:nvSpPr>
          <p:cNvPr id="622" name="Google Shape;622;p87"/>
          <p:cNvSpPr txBox="1"/>
          <p:nvPr/>
        </p:nvSpPr>
        <p:spPr>
          <a:xfrm>
            <a:off x="3692425" y="3823575"/>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Weather Data</a:t>
            </a:r>
            <a:endParaRPr sz="800" b="1">
              <a:latin typeface="Montserrat"/>
              <a:ea typeface="Montserrat"/>
              <a:cs typeface="Montserrat"/>
              <a:sym typeface="Montserrat"/>
            </a:endParaRPr>
          </a:p>
        </p:txBody>
      </p:sp>
      <p:sp>
        <p:nvSpPr>
          <p:cNvPr id="623" name="Google Shape;623;p87"/>
          <p:cNvSpPr txBox="1"/>
          <p:nvPr/>
        </p:nvSpPr>
        <p:spPr>
          <a:xfrm>
            <a:off x="3691150" y="4173600"/>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Government Data</a:t>
            </a:r>
            <a:endParaRPr sz="800" b="1">
              <a:latin typeface="Montserrat"/>
              <a:ea typeface="Montserrat"/>
              <a:cs typeface="Montserrat"/>
              <a:sym typeface="Montserrat"/>
            </a:endParaRPr>
          </a:p>
        </p:txBody>
      </p:sp>
      <p:sp>
        <p:nvSpPr>
          <p:cNvPr id="624" name="Google Shape;624;p87"/>
          <p:cNvSpPr txBox="1"/>
          <p:nvPr/>
        </p:nvSpPr>
        <p:spPr>
          <a:xfrm>
            <a:off x="5652650" y="3123525"/>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Sensor Data</a:t>
            </a:r>
            <a:endParaRPr sz="800" b="1">
              <a:latin typeface="Montserrat"/>
              <a:ea typeface="Montserrat"/>
              <a:cs typeface="Montserrat"/>
              <a:sym typeface="Montserrat"/>
            </a:endParaRPr>
          </a:p>
        </p:txBody>
      </p:sp>
      <p:sp>
        <p:nvSpPr>
          <p:cNvPr id="625" name="Google Shape;625;p87"/>
          <p:cNvSpPr txBox="1"/>
          <p:nvPr/>
        </p:nvSpPr>
        <p:spPr>
          <a:xfrm>
            <a:off x="5652663" y="3473550"/>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Machine Log Data</a:t>
            </a:r>
            <a:endParaRPr sz="800" b="1">
              <a:latin typeface="Montserrat"/>
              <a:ea typeface="Montserrat"/>
              <a:cs typeface="Montserrat"/>
              <a:sym typeface="Montserrat"/>
            </a:endParaRPr>
          </a:p>
        </p:txBody>
      </p:sp>
      <p:sp>
        <p:nvSpPr>
          <p:cNvPr id="626" name="Google Shape;626;p87"/>
          <p:cNvSpPr txBox="1"/>
          <p:nvPr/>
        </p:nvSpPr>
        <p:spPr>
          <a:xfrm>
            <a:off x="5652650" y="3823575"/>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Message Queues</a:t>
            </a:r>
            <a:endParaRPr sz="800" b="1">
              <a:latin typeface="Montserrat"/>
              <a:ea typeface="Montserrat"/>
              <a:cs typeface="Montserrat"/>
              <a:sym typeface="Montserrat"/>
            </a:endParaRPr>
          </a:p>
        </p:txBody>
      </p:sp>
      <p:sp>
        <p:nvSpPr>
          <p:cNvPr id="627" name="Google Shape;627;p87"/>
          <p:cNvSpPr txBox="1"/>
          <p:nvPr/>
        </p:nvSpPr>
        <p:spPr>
          <a:xfrm>
            <a:off x="7499925" y="3123525"/>
            <a:ext cx="131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Survey Data</a:t>
            </a:r>
            <a:endParaRPr sz="800" b="1">
              <a:latin typeface="Montserrat"/>
              <a:ea typeface="Montserrat"/>
              <a:cs typeface="Montserrat"/>
              <a:sym typeface="Montserrat"/>
            </a:endParaRPr>
          </a:p>
        </p:txBody>
      </p:sp>
      <p:sp>
        <p:nvSpPr>
          <p:cNvPr id="628" name="Google Shape;628;p87"/>
          <p:cNvSpPr txBox="1"/>
          <p:nvPr/>
        </p:nvSpPr>
        <p:spPr>
          <a:xfrm>
            <a:off x="7499925" y="3473550"/>
            <a:ext cx="131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Interview Data</a:t>
            </a:r>
            <a:endParaRPr sz="800" b="1">
              <a:latin typeface="Montserrat"/>
              <a:ea typeface="Montserrat"/>
              <a:cs typeface="Montserrat"/>
              <a:sym typeface="Montserrat"/>
            </a:endParaRPr>
          </a:p>
        </p:txBody>
      </p:sp>
      <p:sp>
        <p:nvSpPr>
          <p:cNvPr id="629" name="Google Shape;629;p87"/>
          <p:cNvSpPr txBox="1"/>
          <p:nvPr/>
        </p:nvSpPr>
        <p:spPr>
          <a:xfrm>
            <a:off x="7490500" y="3823575"/>
            <a:ext cx="131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Focus Group Data</a:t>
            </a:r>
            <a:endParaRPr sz="800" b="1">
              <a:latin typeface="Montserrat"/>
              <a:ea typeface="Montserrat"/>
              <a:cs typeface="Montserrat"/>
              <a:sym typeface="Montserrat"/>
            </a:endParaRPr>
          </a:p>
        </p:txBody>
      </p:sp>
      <p:sp>
        <p:nvSpPr>
          <p:cNvPr id="630" name="Google Shape;630;p87"/>
          <p:cNvSpPr/>
          <p:nvPr/>
        </p:nvSpPr>
        <p:spPr>
          <a:xfrm>
            <a:off x="5468275" y="4230750"/>
            <a:ext cx="184800" cy="193500"/>
          </a:xfrm>
          <a:prstGeom prst="ellipse">
            <a:avLst/>
          </a:prstGeom>
          <a:solidFill>
            <a:srgbClr val="EFEFE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7"/>
          <p:cNvSpPr txBox="1"/>
          <p:nvPr/>
        </p:nvSpPr>
        <p:spPr>
          <a:xfrm>
            <a:off x="5672350" y="4173600"/>
            <a:ext cx="167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Montserrat"/>
                <a:ea typeface="Montserrat"/>
                <a:cs typeface="Montserrat"/>
                <a:sym typeface="Montserrat"/>
              </a:rPr>
              <a:t>APIs</a:t>
            </a:r>
            <a:endParaRPr sz="800" b="1">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3179</Words>
  <Application>Microsoft Office PowerPoint</Application>
  <PresentationFormat>On-screen Show (16:9)</PresentationFormat>
  <Paragraphs>472</Paragraphs>
  <Slides>58</Slides>
  <Notes>58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58</vt:i4>
      </vt:variant>
    </vt:vector>
  </HeadingPairs>
  <TitlesOfParts>
    <vt:vector size="68" baseType="lpstr">
      <vt:lpstr>Montserrat Black</vt:lpstr>
      <vt:lpstr>Montserrat SemiBold</vt:lpstr>
      <vt:lpstr>Helvetica Neue</vt:lpstr>
      <vt:lpstr>Montserrat Medium</vt:lpstr>
      <vt:lpstr>Arial</vt:lpstr>
      <vt:lpstr>Trebuchet MS</vt:lpstr>
      <vt:lpstr>Montserrat</vt:lpstr>
      <vt:lpstr>Pluralsight default theme</vt:lpstr>
      <vt:lpstr>Pluralsight default theme</vt:lpstr>
      <vt:lpstr>Pluralsight default theme</vt:lpstr>
      <vt:lpstr>Data Overview</vt:lpstr>
      <vt:lpstr>AGENDA</vt:lpstr>
      <vt:lpstr>What is Data?</vt:lpstr>
      <vt:lpstr>Types of Data</vt:lpstr>
      <vt:lpstr>Types of Data</vt:lpstr>
      <vt:lpstr>Role of Data in Decision Making</vt:lpstr>
      <vt:lpstr>Role of Data in Problem Solving</vt:lpstr>
      <vt:lpstr>Challenges in Data-driven Decision Making &amp; Problem Solving</vt:lpstr>
      <vt:lpstr>Data Sources and their Characteristics</vt:lpstr>
      <vt:lpstr>AGENDA</vt:lpstr>
      <vt:lpstr>Data Analytics</vt:lpstr>
      <vt:lpstr>Data Analytics - What &amp; Why?</vt:lpstr>
      <vt:lpstr>Approaches to Data Analytics</vt:lpstr>
      <vt:lpstr>Types of  Data Analytics</vt:lpstr>
      <vt:lpstr>Types of  Data Analytics</vt:lpstr>
      <vt:lpstr>Exploring Data Analytics Techniques and Algorithms</vt:lpstr>
      <vt:lpstr>Exploring Data Analytics Techniques and Algorithms</vt:lpstr>
      <vt:lpstr>Exploring Data Analytics Techniques and Algorithms</vt:lpstr>
      <vt:lpstr>Exploring Data Analytics Techniques and Algorithms</vt:lpstr>
      <vt:lpstr>Data Analytics in Retail Industry</vt:lpstr>
      <vt:lpstr>Data Analytics in Healthcare Industry</vt:lpstr>
      <vt:lpstr>Data Analytics in Energy Industry</vt:lpstr>
      <vt:lpstr>Data Analytics in Government Sector</vt:lpstr>
      <vt:lpstr>Data Analytics in Manufacturing Industry</vt:lpstr>
      <vt:lpstr>AGENDA</vt:lpstr>
      <vt:lpstr>Overview of Data Tooling</vt:lpstr>
      <vt:lpstr>Managing &amp; Analyzing Large Datasets using Data Tooling</vt:lpstr>
      <vt:lpstr>What is Big Data?</vt:lpstr>
      <vt:lpstr>What is Big Data?</vt:lpstr>
      <vt:lpstr>Big Data Architecture</vt:lpstr>
      <vt:lpstr>Understanding the Big Data Ecosystem</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Overview</dc:title>
  <cp:lastModifiedBy>Dr. Hitesh Kumar Sharma</cp:lastModifiedBy>
  <cp:revision>1</cp:revision>
  <dcterms:modified xsi:type="dcterms:W3CDTF">2023-09-05T03:23:16Z</dcterms:modified>
</cp:coreProperties>
</file>